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3" r:id="rId4"/>
  </p:sldMasterIdLst>
  <p:notesMasterIdLst>
    <p:notesMasterId r:id="rId42"/>
  </p:notesMasterIdLst>
  <p:sldIdLst>
    <p:sldId id="279" r:id="rId5"/>
    <p:sldId id="283" r:id="rId6"/>
    <p:sldId id="297" r:id="rId7"/>
    <p:sldId id="315" r:id="rId8"/>
    <p:sldId id="310" r:id="rId9"/>
    <p:sldId id="311" r:id="rId10"/>
    <p:sldId id="312" r:id="rId11"/>
    <p:sldId id="314" r:id="rId12"/>
    <p:sldId id="287" r:id="rId13"/>
    <p:sldId id="302" r:id="rId14"/>
    <p:sldId id="303" r:id="rId15"/>
    <p:sldId id="304" r:id="rId16"/>
    <p:sldId id="280" r:id="rId17"/>
    <p:sldId id="274" r:id="rId18"/>
    <p:sldId id="288" r:id="rId19"/>
    <p:sldId id="289" r:id="rId20"/>
    <p:sldId id="290" r:id="rId21"/>
    <p:sldId id="291" r:id="rId22"/>
    <p:sldId id="292" r:id="rId23"/>
    <p:sldId id="294" r:id="rId24"/>
    <p:sldId id="258" r:id="rId25"/>
    <p:sldId id="293" r:id="rId26"/>
    <p:sldId id="298" r:id="rId27"/>
    <p:sldId id="284" r:id="rId28"/>
    <p:sldId id="300" r:id="rId29"/>
    <p:sldId id="285" r:id="rId30"/>
    <p:sldId id="261" r:id="rId31"/>
    <p:sldId id="263" r:id="rId32"/>
    <p:sldId id="286" r:id="rId33"/>
    <p:sldId id="306" r:id="rId34"/>
    <p:sldId id="305" r:id="rId35"/>
    <p:sldId id="301" r:id="rId36"/>
    <p:sldId id="309" r:id="rId37"/>
    <p:sldId id="307" r:id="rId38"/>
    <p:sldId id="308" r:id="rId39"/>
    <p:sldId id="295" r:id="rId40"/>
    <p:sldId id="26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19" autoAdjust="0"/>
  </p:normalViewPr>
  <p:slideViewPr>
    <p:cSldViewPr snapToGrid="0">
      <p:cViewPr varScale="1">
        <p:scale>
          <a:sx n="66" d="100"/>
          <a:sy n="66" d="100"/>
        </p:scale>
        <p:origin x="900" y="60"/>
      </p:cViewPr>
      <p:guideLst/>
    </p:cSldViewPr>
  </p:slideViewPr>
  <p:outlineViewPr>
    <p:cViewPr>
      <p:scale>
        <a:sx n="33" d="100"/>
        <a:sy n="33" d="100"/>
      </p:scale>
      <p:origin x="0" y="-17532"/>
    </p:cViewPr>
  </p:outlin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97440-C755-4287-BCB5-B1FC48CC1E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6B59F1-4849-4C12-8D38-6CA5C863E339}">
      <dgm:prSet custT="1"/>
      <dgm:spPr/>
      <dgm:t>
        <a:bodyPr/>
        <a:lstStyle/>
        <a:p>
          <a:pPr>
            <a:lnSpc>
              <a:spcPct val="100000"/>
            </a:lnSpc>
          </a:pPr>
          <a:r>
            <a:rPr lang="en-US" sz="2500" dirty="0">
              <a:solidFill>
                <a:schemeClr val="tx1"/>
              </a:solidFill>
            </a:rPr>
            <a:t>Three or Four Weeks Prior to The First Day of The Exam</a:t>
          </a:r>
          <a:r>
            <a:rPr lang="en-US" sz="2200" dirty="0">
              <a:solidFill>
                <a:schemeClr val="tx1"/>
              </a:solidFill>
            </a:rPr>
            <a:t>	</a:t>
          </a:r>
        </a:p>
      </dgm:t>
    </dgm:pt>
    <dgm:pt modelId="{6696616D-EB03-4CBA-9E4A-882F23E71E8F}" type="parTrans" cxnId="{2404D0E5-9024-4746-9E36-7F1DC6DD5D5A}">
      <dgm:prSet/>
      <dgm:spPr/>
      <dgm:t>
        <a:bodyPr/>
        <a:lstStyle/>
        <a:p>
          <a:endParaRPr lang="en-US"/>
        </a:p>
      </dgm:t>
    </dgm:pt>
    <dgm:pt modelId="{B666EF7A-4474-4BAD-8DC6-B9EC9BB249F9}" type="sibTrans" cxnId="{2404D0E5-9024-4746-9E36-7F1DC6DD5D5A}">
      <dgm:prSet/>
      <dgm:spPr/>
      <dgm:t>
        <a:bodyPr/>
        <a:lstStyle/>
        <a:p>
          <a:endParaRPr lang="en-US"/>
        </a:p>
      </dgm:t>
    </dgm:pt>
    <dgm:pt modelId="{FC163B2B-5312-45D9-9758-B4BFFA75137E}">
      <dgm:prSet custT="1"/>
      <dgm:spPr/>
      <dgm:t>
        <a:bodyPr/>
        <a:lstStyle/>
        <a:p>
          <a:pPr>
            <a:lnSpc>
              <a:spcPct val="100000"/>
            </a:lnSpc>
          </a:pPr>
          <a:r>
            <a:rPr lang="en-US" sz="1400" b="1" dirty="0"/>
            <a:t>To Do: </a:t>
          </a:r>
          <a:r>
            <a:rPr lang="en-US" sz="1400" b="0" dirty="0"/>
            <a:t>Extegrity Download Period</a:t>
          </a:r>
          <a:endParaRPr lang="en-US" sz="1400" dirty="0"/>
        </a:p>
      </dgm:t>
    </dgm:pt>
    <dgm:pt modelId="{0B14D45C-A021-4993-9CDB-155C20EA19C4}" type="sibTrans" cxnId="{728908CE-D062-4105-A5D5-A7A724E3ED02}">
      <dgm:prSet/>
      <dgm:spPr/>
      <dgm:t>
        <a:bodyPr/>
        <a:lstStyle/>
        <a:p>
          <a:endParaRPr lang="en-US"/>
        </a:p>
      </dgm:t>
    </dgm:pt>
    <dgm:pt modelId="{D390B0DC-7B2D-4A5B-BCF7-97B13CD449A5}" type="parTrans" cxnId="{728908CE-D062-4105-A5D5-A7A724E3ED02}">
      <dgm:prSet/>
      <dgm:spPr/>
      <dgm:t>
        <a:bodyPr/>
        <a:lstStyle/>
        <a:p>
          <a:endParaRPr lang="en-US"/>
        </a:p>
      </dgm:t>
    </dgm:pt>
    <dgm:pt modelId="{6A476C04-2434-48F6-BB4A-AF201318674B}">
      <dgm:prSet/>
      <dgm:spPr/>
      <dgm:t>
        <a:bodyPr/>
        <a:lstStyle/>
        <a:p>
          <a:pPr>
            <a:lnSpc>
              <a:spcPct val="100000"/>
            </a:lnSpc>
          </a:pPr>
          <a:endParaRPr lang="en-US" dirty="0"/>
        </a:p>
      </dgm:t>
    </dgm:pt>
    <dgm:pt modelId="{12DE949D-0A80-43CC-AB68-9B097C7CBE32}" type="sibTrans" cxnId="{72F6336A-6D71-48A3-ACBB-51A371530A50}">
      <dgm:prSet/>
      <dgm:spPr/>
      <dgm:t>
        <a:bodyPr/>
        <a:lstStyle/>
        <a:p>
          <a:endParaRPr lang="en-US"/>
        </a:p>
      </dgm:t>
    </dgm:pt>
    <dgm:pt modelId="{703735A0-1AD4-48C0-9267-131121C0AED6}" type="parTrans" cxnId="{72F6336A-6D71-48A3-ACBB-51A371530A50}">
      <dgm:prSet/>
      <dgm:spPr/>
      <dgm:t>
        <a:bodyPr/>
        <a:lstStyle/>
        <a:p>
          <a:endParaRPr lang="en-US"/>
        </a:p>
      </dgm:t>
    </dgm:pt>
    <dgm:pt modelId="{9AA1E342-FCF3-419E-9CB5-CB5200B81FB8}">
      <dgm:prSet custT="1"/>
      <dgm:spPr/>
      <dgm:t>
        <a:bodyPr/>
        <a:lstStyle/>
        <a:p>
          <a:pPr>
            <a:lnSpc>
              <a:spcPct val="100000"/>
            </a:lnSpc>
          </a:pPr>
          <a:r>
            <a:rPr lang="en-US" sz="2500" dirty="0"/>
            <a:t>Exam Day</a:t>
          </a:r>
        </a:p>
      </dgm:t>
    </dgm:pt>
    <dgm:pt modelId="{C87F34EA-0F84-4B2E-8FAA-3AE8E36814A9}" type="sibTrans" cxnId="{58BF794F-EA42-4DCF-9B58-6194D26A3E9F}">
      <dgm:prSet/>
      <dgm:spPr/>
      <dgm:t>
        <a:bodyPr/>
        <a:lstStyle/>
        <a:p>
          <a:endParaRPr lang="en-US"/>
        </a:p>
      </dgm:t>
    </dgm:pt>
    <dgm:pt modelId="{5C4112D5-910B-4BDA-B332-68E28B1A75D9}" type="parTrans" cxnId="{58BF794F-EA42-4DCF-9B58-6194D26A3E9F}">
      <dgm:prSet/>
      <dgm:spPr/>
      <dgm:t>
        <a:bodyPr/>
        <a:lstStyle/>
        <a:p>
          <a:endParaRPr lang="en-US"/>
        </a:p>
      </dgm:t>
    </dgm:pt>
    <dgm:pt modelId="{8BADE785-DB5E-463E-B2B5-933ECF6F440B}">
      <dgm:prSet custT="1"/>
      <dgm:spPr/>
      <dgm:t>
        <a:bodyPr/>
        <a:lstStyle/>
        <a:p>
          <a:pPr>
            <a:lnSpc>
              <a:spcPct val="100000"/>
            </a:lnSpc>
          </a:pPr>
          <a:endParaRPr lang="en-US" sz="1400" b="0" dirty="0"/>
        </a:p>
      </dgm:t>
    </dgm:pt>
    <dgm:pt modelId="{79CAC0FE-35C7-464D-975E-45B2E499C632}" type="sibTrans" cxnId="{D12A175E-88D3-430E-B482-503DEBCF9DE2}">
      <dgm:prSet/>
      <dgm:spPr/>
      <dgm:t>
        <a:bodyPr/>
        <a:lstStyle/>
        <a:p>
          <a:endParaRPr lang="en-US"/>
        </a:p>
      </dgm:t>
    </dgm:pt>
    <dgm:pt modelId="{FC344954-2A36-46C2-B0F9-4CABCFF88E20}" type="parTrans" cxnId="{D12A175E-88D3-430E-B482-503DEBCF9DE2}">
      <dgm:prSet/>
      <dgm:spPr/>
      <dgm:t>
        <a:bodyPr/>
        <a:lstStyle/>
        <a:p>
          <a:endParaRPr lang="en-US"/>
        </a:p>
      </dgm:t>
    </dgm:pt>
    <dgm:pt modelId="{50A58956-BC74-469C-8F43-3368CA94CA5A}">
      <dgm:prSet custT="1"/>
      <dgm:spPr/>
      <dgm:t>
        <a:bodyPr/>
        <a:lstStyle/>
        <a:p>
          <a:pPr>
            <a:lnSpc>
              <a:spcPct val="100000"/>
            </a:lnSpc>
          </a:pPr>
          <a:endParaRPr lang="en-US" sz="1400" dirty="0"/>
        </a:p>
      </dgm:t>
    </dgm:pt>
    <dgm:pt modelId="{2001946F-75FB-433D-A27E-88EE110D3B2E}" type="parTrans" cxnId="{61AEE18C-7CDE-4E0C-9FE2-4B6A16E5A989}">
      <dgm:prSet/>
      <dgm:spPr/>
      <dgm:t>
        <a:bodyPr/>
        <a:lstStyle/>
        <a:p>
          <a:endParaRPr lang="en-US"/>
        </a:p>
      </dgm:t>
    </dgm:pt>
    <dgm:pt modelId="{A10C7E3C-8B85-4CE4-B09B-B313468E37F0}" type="sibTrans" cxnId="{61AEE18C-7CDE-4E0C-9FE2-4B6A16E5A989}">
      <dgm:prSet/>
      <dgm:spPr/>
      <dgm:t>
        <a:bodyPr/>
        <a:lstStyle/>
        <a:p>
          <a:endParaRPr lang="en-US"/>
        </a:p>
      </dgm:t>
    </dgm:pt>
    <dgm:pt modelId="{6F9C9F60-CFBB-43F5-91F4-12A2F08231EA}" type="pres">
      <dgm:prSet presAssocID="{A6297440-C755-4287-BCB5-B1FC48CC1EC1}" presName="root" presStyleCnt="0">
        <dgm:presLayoutVars>
          <dgm:dir/>
          <dgm:resizeHandles val="exact"/>
        </dgm:presLayoutVars>
      </dgm:prSet>
      <dgm:spPr/>
    </dgm:pt>
    <dgm:pt modelId="{252B89FB-D37D-4A44-BBF4-7837E379F649}" type="pres">
      <dgm:prSet presAssocID="{766B59F1-4849-4C12-8D38-6CA5C863E339}" presName="compNode" presStyleCnt="0"/>
      <dgm:spPr/>
    </dgm:pt>
    <dgm:pt modelId="{7ADE2F24-90DB-4CCB-B533-EE575CD639EA}" type="pres">
      <dgm:prSet presAssocID="{766B59F1-4849-4C12-8D38-6CA5C863E339}" presName="bgRect" presStyleLbl="bgShp" presStyleIdx="0" presStyleCnt="3" custLinFactNeighborX="-11047" custLinFactNeighborY="-377"/>
      <dgm:spPr/>
    </dgm:pt>
    <dgm:pt modelId="{C1EFF379-99B7-4951-A392-9F34FF4BD310}" type="pres">
      <dgm:prSet presAssocID="{766B59F1-4849-4C12-8D38-6CA5C863E3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36156139-FFFE-4D2B-863A-793D3A75E649}" type="pres">
      <dgm:prSet presAssocID="{766B59F1-4849-4C12-8D38-6CA5C863E339}" presName="spaceRect" presStyleCnt="0"/>
      <dgm:spPr/>
    </dgm:pt>
    <dgm:pt modelId="{074F5087-D2B6-4005-90A6-5D62C7DD429F}" type="pres">
      <dgm:prSet presAssocID="{766B59F1-4849-4C12-8D38-6CA5C863E339}" presName="parTx" presStyleLbl="revTx" presStyleIdx="0" presStyleCnt="6">
        <dgm:presLayoutVars>
          <dgm:chMax val="0"/>
          <dgm:chPref val="0"/>
        </dgm:presLayoutVars>
      </dgm:prSet>
      <dgm:spPr/>
    </dgm:pt>
    <dgm:pt modelId="{18C2E058-DCE7-44F3-9854-A124900A3223}" type="pres">
      <dgm:prSet presAssocID="{766B59F1-4849-4C12-8D38-6CA5C863E339}" presName="desTx" presStyleLbl="revTx" presStyleIdx="1" presStyleCnt="6">
        <dgm:presLayoutVars/>
      </dgm:prSet>
      <dgm:spPr/>
    </dgm:pt>
    <dgm:pt modelId="{F271B886-ACD8-44E1-BF0D-16CC6EAD202F}" type="pres">
      <dgm:prSet presAssocID="{B666EF7A-4474-4BAD-8DC6-B9EC9BB249F9}" presName="sibTrans" presStyleCnt="0"/>
      <dgm:spPr/>
    </dgm:pt>
    <dgm:pt modelId="{08D0A615-3FEB-4651-A29D-8F0CD26E03CA}" type="pres">
      <dgm:prSet presAssocID="{6A476C04-2434-48F6-BB4A-AF201318674B}" presName="compNode" presStyleCnt="0"/>
      <dgm:spPr/>
    </dgm:pt>
    <dgm:pt modelId="{19521C96-1E50-4400-99BB-04836D6F2B0C}" type="pres">
      <dgm:prSet presAssocID="{6A476C04-2434-48F6-BB4A-AF201318674B}" presName="bgRect" presStyleLbl="bgShp" presStyleIdx="1" presStyleCnt="3" custScaleY="153457" custLinFactNeighborX="-11101" custLinFactNeighborY="-10197"/>
      <dgm:spPr/>
    </dgm:pt>
    <dgm:pt modelId="{8D3FAE89-106D-4A81-848D-6F0736F56A85}" type="pres">
      <dgm:prSet presAssocID="{6A476C04-2434-48F6-BB4A-AF201318674B}" presName="iconRect" presStyleLbl="node1" presStyleIdx="1" presStyleCnt="3"/>
      <dgm:spPr>
        <a:blipFill rotWithShape="1">
          <a:blip xmlns:r="http://schemas.openxmlformats.org/officeDocument/2006/relationships" r:embed="rId3"/>
          <a:stretch>
            <a:fillRect/>
          </a:stretch>
        </a:blipFill>
        <a:ln>
          <a:noFill/>
        </a:ln>
      </dgm:spPr>
      <dgm:extLst>
        <a:ext uri="{E40237B7-FDA0-4F09-8148-C483321AD2D9}">
          <dgm14:cNvPr xmlns:dgm14="http://schemas.microsoft.com/office/drawing/2010/diagram" id="0" name="" descr="Stopwatch"/>
        </a:ext>
      </dgm:extLst>
    </dgm:pt>
    <dgm:pt modelId="{4B5BB570-3209-4009-A8E3-680F6AB6FCFF}" type="pres">
      <dgm:prSet presAssocID="{6A476C04-2434-48F6-BB4A-AF201318674B}" presName="spaceRect" presStyleCnt="0"/>
      <dgm:spPr/>
    </dgm:pt>
    <dgm:pt modelId="{3B648135-16D2-4882-9A7E-34588ACDAF7F}" type="pres">
      <dgm:prSet presAssocID="{6A476C04-2434-48F6-BB4A-AF201318674B}" presName="parTx" presStyleLbl="revTx" presStyleIdx="2" presStyleCnt="6">
        <dgm:presLayoutVars>
          <dgm:chMax val="0"/>
          <dgm:chPref val="0"/>
        </dgm:presLayoutVars>
      </dgm:prSet>
      <dgm:spPr/>
    </dgm:pt>
    <dgm:pt modelId="{D2352B7D-2AF1-4858-A903-6E7687E7BB6A}" type="pres">
      <dgm:prSet presAssocID="{6A476C04-2434-48F6-BB4A-AF201318674B}" presName="desTx" presStyleLbl="revTx" presStyleIdx="3" presStyleCnt="6">
        <dgm:presLayoutVars/>
      </dgm:prSet>
      <dgm:spPr/>
    </dgm:pt>
    <dgm:pt modelId="{63E48393-1399-4D5C-A8EE-4D41A402FE01}" type="pres">
      <dgm:prSet presAssocID="{12DE949D-0A80-43CC-AB68-9B097C7CBE32}" presName="sibTrans" presStyleCnt="0"/>
      <dgm:spPr/>
    </dgm:pt>
    <dgm:pt modelId="{7AA8188B-8083-4C5A-8518-ED65F2726628}" type="pres">
      <dgm:prSet presAssocID="{9AA1E342-FCF3-419E-9CB5-CB5200B81FB8}" presName="compNode" presStyleCnt="0"/>
      <dgm:spPr/>
    </dgm:pt>
    <dgm:pt modelId="{096BAB82-0F19-4FBA-A626-C156725A3E31}" type="pres">
      <dgm:prSet presAssocID="{9AA1E342-FCF3-419E-9CB5-CB5200B81FB8}" presName="bgRect" presStyleLbl="bgShp" presStyleIdx="2" presStyleCnt="3" custLinFactNeighborX="-3636" custLinFactNeighborY="-4164"/>
      <dgm:spPr/>
    </dgm:pt>
    <dgm:pt modelId="{F0A772B6-C64D-45FB-9751-4D0C3E4AF44B}" type="pres">
      <dgm:prSet presAssocID="{9AA1E342-FCF3-419E-9CB5-CB5200B81FB8}" presName="iconRect" presStyleLbl="node1" presStyleIdx="2" presStyleCnt="3"/>
      <dgm:spPr>
        <a:blipFill rotWithShape="1">
          <a:blip xmlns:r="http://schemas.openxmlformats.org/officeDocument/2006/relationships" r:embed="rId3"/>
          <a:stretch>
            <a:fillRect/>
          </a:stretch>
        </a:blipFill>
        <a:ln>
          <a:noFill/>
        </a:ln>
      </dgm:spPr>
      <dgm:extLst>
        <a:ext uri="{E40237B7-FDA0-4F09-8148-C483321AD2D9}">
          <dgm14:cNvPr xmlns:dgm14="http://schemas.microsoft.com/office/drawing/2010/diagram" id="0" name="" descr="Diploma"/>
        </a:ext>
      </dgm:extLst>
    </dgm:pt>
    <dgm:pt modelId="{B529F2F4-FCFD-46B1-879D-FF7C54EB1C37}" type="pres">
      <dgm:prSet presAssocID="{9AA1E342-FCF3-419E-9CB5-CB5200B81FB8}" presName="spaceRect" presStyleCnt="0"/>
      <dgm:spPr/>
    </dgm:pt>
    <dgm:pt modelId="{8B3EAA47-954C-4BD2-BC80-D4D1EFD10766}" type="pres">
      <dgm:prSet presAssocID="{9AA1E342-FCF3-419E-9CB5-CB5200B81FB8}" presName="parTx" presStyleLbl="revTx" presStyleIdx="4" presStyleCnt="6" custLinFactNeighborX="-576" custLinFactNeighborY="-22947">
        <dgm:presLayoutVars>
          <dgm:chMax val="0"/>
          <dgm:chPref val="0"/>
        </dgm:presLayoutVars>
      </dgm:prSet>
      <dgm:spPr/>
    </dgm:pt>
    <dgm:pt modelId="{4C009B26-2154-49CA-BBE9-7B5FC5450403}" type="pres">
      <dgm:prSet presAssocID="{9AA1E342-FCF3-419E-9CB5-CB5200B81FB8}" presName="desTx" presStyleLbl="revTx" presStyleIdx="5" presStyleCnt="6" custLinFactNeighborX="1545" custLinFactNeighborY="20492">
        <dgm:presLayoutVars/>
      </dgm:prSet>
      <dgm:spPr/>
    </dgm:pt>
  </dgm:ptLst>
  <dgm:cxnLst>
    <dgm:cxn modelId="{6857D515-5FC9-4DF5-A4DB-2CFB47A27C28}" type="presOf" srcId="{8BADE785-DB5E-463E-B2B5-933ECF6F440B}" destId="{4C009B26-2154-49CA-BBE9-7B5FC5450403}" srcOrd="0" destOrd="0" presId="urn:microsoft.com/office/officeart/2018/2/layout/IconVerticalSolidList"/>
    <dgm:cxn modelId="{D12A175E-88D3-430E-B482-503DEBCF9DE2}" srcId="{9AA1E342-FCF3-419E-9CB5-CB5200B81FB8}" destId="{8BADE785-DB5E-463E-B2B5-933ECF6F440B}" srcOrd="0" destOrd="0" parTransId="{FC344954-2A36-46C2-B0F9-4CABCFF88E20}" sibTransId="{79CAC0FE-35C7-464D-975E-45B2E499C632}"/>
    <dgm:cxn modelId="{B6AEE147-C325-45E7-BEF6-F3756C1F1E3D}" type="presOf" srcId="{FC163B2B-5312-45D9-9758-B4BFFA75137E}" destId="{18C2E058-DCE7-44F3-9854-A124900A3223}" srcOrd="0" destOrd="0" presId="urn:microsoft.com/office/officeart/2018/2/layout/IconVerticalSolidList"/>
    <dgm:cxn modelId="{72F6336A-6D71-48A3-ACBB-51A371530A50}" srcId="{A6297440-C755-4287-BCB5-B1FC48CC1EC1}" destId="{6A476C04-2434-48F6-BB4A-AF201318674B}" srcOrd="1" destOrd="0" parTransId="{703735A0-1AD4-48C0-9267-131121C0AED6}" sibTransId="{12DE949D-0A80-43CC-AB68-9B097C7CBE32}"/>
    <dgm:cxn modelId="{58BF794F-EA42-4DCF-9B58-6194D26A3E9F}" srcId="{A6297440-C755-4287-BCB5-B1FC48CC1EC1}" destId="{9AA1E342-FCF3-419E-9CB5-CB5200B81FB8}" srcOrd="2" destOrd="0" parTransId="{5C4112D5-910B-4BDA-B332-68E28B1A75D9}" sibTransId="{C87F34EA-0F84-4B2E-8FAA-3AE8E36814A9}"/>
    <dgm:cxn modelId="{FDDE6F7A-4DAA-461F-BC94-2DE1DC876F56}" type="presOf" srcId="{6A476C04-2434-48F6-BB4A-AF201318674B}" destId="{3B648135-16D2-4882-9A7E-34588ACDAF7F}" srcOrd="0" destOrd="0" presId="urn:microsoft.com/office/officeart/2018/2/layout/IconVerticalSolidList"/>
    <dgm:cxn modelId="{80A09D7B-4FF7-44AA-B637-EBF014C7FCB2}" type="presOf" srcId="{A6297440-C755-4287-BCB5-B1FC48CC1EC1}" destId="{6F9C9F60-CFBB-43F5-91F4-12A2F08231EA}" srcOrd="0" destOrd="0" presId="urn:microsoft.com/office/officeart/2018/2/layout/IconVerticalSolidList"/>
    <dgm:cxn modelId="{61AEE18C-7CDE-4E0C-9FE2-4B6A16E5A989}" srcId="{6A476C04-2434-48F6-BB4A-AF201318674B}" destId="{50A58956-BC74-469C-8F43-3368CA94CA5A}" srcOrd="0" destOrd="0" parTransId="{2001946F-75FB-433D-A27E-88EE110D3B2E}" sibTransId="{A10C7E3C-8B85-4CE4-B09B-B313468E37F0}"/>
    <dgm:cxn modelId="{1D6870B9-B35B-4270-893E-51B293CD2F80}" type="presOf" srcId="{9AA1E342-FCF3-419E-9CB5-CB5200B81FB8}" destId="{8B3EAA47-954C-4BD2-BC80-D4D1EFD10766}" srcOrd="0" destOrd="0" presId="urn:microsoft.com/office/officeart/2018/2/layout/IconVerticalSolidList"/>
    <dgm:cxn modelId="{9A1EB4C9-6CBA-4D96-A07F-72E46F4883FE}" type="presOf" srcId="{766B59F1-4849-4C12-8D38-6CA5C863E339}" destId="{074F5087-D2B6-4005-90A6-5D62C7DD429F}" srcOrd="0" destOrd="0" presId="urn:microsoft.com/office/officeart/2018/2/layout/IconVerticalSolidList"/>
    <dgm:cxn modelId="{728908CE-D062-4105-A5D5-A7A724E3ED02}" srcId="{766B59F1-4849-4C12-8D38-6CA5C863E339}" destId="{FC163B2B-5312-45D9-9758-B4BFFA75137E}" srcOrd="0" destOrd="0" parTransId="{D390B0DC-7B2D-4A5B-BCF7-97B13CD449A5}" sibTransId="{0B14D45C-A021-4993-9CDB-155C20EA19C4}"/>
    <dgm:cxn modelId="{2404D0E5-9024-4746-9E36-7F1DC6DD5D5A}" srcId="{A6297440-C755-4287-BCB5-B1FC48CC1EC1}" destId="{766B59F1-4849-4C12-8D38-6CA5C863E339}" srcOrd="0" destOrd="0" parTransId="{6696616D-EB03-4CBA-9E4A-882F23E71E8F}" sibTransId="{B666EF7A-4474-4BAD-8DC6-B9EC9BB249F9}"/>
    <dgm:cxn modelId="{646708FD-8F31-45C2-8086-3C225C0C32A0}" type="presOf" srcId="{50A58956-BC74-469C-8F43-3368CA94CA5A}" destId="{D2352B7D-2AF1-4858-A903-6E7687E7BB6A}" srcOrd="0" destOrd="0" presId="urn:microsoft.com/office/officeart/2018/2/layout/IconVerticalSolidList"/>
    <dgm:cxn modelId="{F8768A6F-00A0-4D55-B9D4-4E4A17789373}" type="presParOf" srcId="{6F9C9F60-CFBB-43F5-91F4-12A2F08231EA}" destId="{252B89FB-D37D-4A44-BBF4-7837E379F649}" srcOrd="0" destOrd="0" presId="urn:microsoft.com/office/officeart/2018/2/layout/IconVerticalSolidList"/>
    <dgm:cxn modelId="{A560B24C-4559-4E39-8B5A-C986507AD544}" type="presParOf" srcId="{252B89FB-D37D-4A44-BBF4-7837E379F649}" destId="{7ADE2F24-90DB-4CCB-B533-EE575CD639EA}" srcOrd="0" destOrd="0" presId="urn:microsoft.com/office/officeart/2018/2/layout/IconVerticalSolidList"/>
    <dgm:cxn modelId="{A1338C7B-C751-4A9A-9856-6C5B5890A3CD}" type="presParOf" srcId="{252B89FB-D37D-4A44-BBF4-7837E379F649}" destId="{C1EFF379-99B7-4951-A392-9F34FF4BD310}" srcOrd="1" destOrd="0" presId="urn:microsoft.com/office/officeart/2018/2/layout/IconVerticalSolidList"/>
    <dgm:cxn modelId="{8ED49430-C6E1-454A-9862-CD357C4CDC18}" type="presParOf" srcId="{252B89FB-D37D-4A44-BBF4-7837E379F649}" destId="{36156139-FFFE-4D2B-863A-793D3A75E649}" srcOrd="2" destOrd="0" presId="urn:microsoft.com/office/officeart/2018/2/layout/IconVerticalSolidList"/>
    <dgm:cxn modelId="{7BE12B98-67A7-4C65-BA6E-C61E3259A259}" type="presParOf" srcId="{252B89FB-D37D-4A44-BBF4-7837E379F649}" destId="{074F5087-D2B6-4005-90A6-5D62C7DD429F}" srcOrd="3" destOrd="0" presId="urn:microsoft.com/office/officeart/2018/2/layout/IconVerticalSolidList"/>
    <dgm:cxn modelId="{FC2765AB-AF4C-476E-A378-756ABEFA2BCB}" type="presParOf" srcId="{252B89FB-D37D-4A44-BBF4-7837E379F649}" destId="{18C2E058-DCE7-44F3-9854-A124900A3223}" srcOrd="4" destOrd="0" presId="urn:microsoft.com/office/officeart/2018/2/layout/IconVerticalSolidList"/>
    <dgm:cxn modelId="{900A6C7D-6325-42D0-A7E7-6CE30AB84964}" type="presParOf" srcId="{6F9C9F60-CFBB-43F5-91F4-12A2F08231EA}" destId="{F271B886-ACD8-44E1-BF0D-16CC6EAD202F}" srcOrd="1" destOrd="0" presId="urn:microsoft.com/office/officeart/2018/2/layout/IconVerticalSolidList"/>
    <dgm:cxn modelId="{ED89B263-F51E-418F-AC83-2F6536D2A7F2}" type="presParOf" srcId="{6F9C9F60-CFBB-43F5-91F4-12A2F08231EA}" destId="{08D0A615-3FEB-4651-A29D-8F0CD26E03CA}" srcOrd="2" destOrd="0" presId="urn:microsoft.com/office/officeart/2018/2/layout/IconVerticalSolidList"/>
    <dgm:cxn modelId="{31D882B5-5A3B-46C0-9942-41E3C2B68C0F}" type="presParOf" srcId="{08D0A615-3FEB-4651-A29D-8F0CD26E03CA}" destId="{19521C96-1E50-4400-99BB-04836D6F2B0C}" srcOrd="0" destOrd="0" presId="urn:microsoft.com/office/officeart/2018/2/layout/IconVerticalSolidList"/>
    <dgm:cxn modelId="{FBB11E55-6BAE-4F7A-858E-8A5D3C2C8CAD}" type="presParOf" srcId="{08D0A615-3FEB-4651-A29D-8F0CD26E03CA}" destId="{8D3FAE89-106D-4A81-848D-6F0736F56A85}" srcOrd="1" destOrd="0" presId="urn:microsoft.com/office/officeart/2018/2/layout/IconVerticalSolidList"/>
    <dgm:cxn modelId="{749D7624-5896-4770-A169-CC29207E025C}" type="presParOf" srcId="{08D0A615-3FEB-4651-A29D-8F0CD26E03CA}" destId="{4B5BB570-3209-4009-A8E3-680F6AB6FCFF}" srcOrd="2" destOrd="0" presId="urn:microsoft.com/office/officeart/2018/2/layout/IconVerticalSolidList"/>
    <dgm:cxn modelId="{8731FDE8-BF18-4495-8580-3FB087FF6B24}" type="presParOf" srcId="{08D0A615-3FEB-4651-A29D-8F0CD26E03CA}" destId="{3B648135-16D2-4882-9A7E-34588ACDAF7F}" srcOrd="3" destOrd="0" presId="urn:microsoft.com/office/officeart/2018/2/layout/IconVerticalSolidList"/>
    <dgm:cxn modelId="{1E37680A-F38F-4D1E-B3FA-521A33B23A58}" type="presParOf" srcId="{08D0A615-3FEB-4651-A29D-8F0CD26E03CA}" destId="{D2352B7D-2AF1-4858-A903-6E7687E7BB6A}" srcOrd="4" destOrd="0" presId="urn:microsoft.com/office/officeart/2018/2/layout/IconVerticalSolidList"/>
    <dgm:cxn modelId="{1C3B9133-BF18-4A79-B40B-408E66808257}" type="presParOf" srcId="{6F9C9F60-CFBB-43F5-91F4-12A2F08231EA}" destId="{63E48393-1399-4D5C-A8EE-4D41A402FE01}" srcOrd="3" destOrd="0" presId="urn:microsoft.com/office/officeart/2018/2/layout/IconVerticalSolidList"/>
    <dgm:cxn modelId="{AC5F35B2-ACA0-467E-ABEC-DCF0BCEAF421}" type="presParOf" srcId="{6F9C9F60-CFBB-43F5-91F4-12A2F08231EA}" destId="{7AA8188B-8083-4C5A-8518-ED65F2726628}" srcOrd="4" destOrd="0" presId="urn:microsoft.com/office/officeart/2018/2/layout/IconVerticalSolidList"/>
    <dgm:cxn modelId="{0CA4DE9F-66E0-45E2-8F56-AD70F71D3AD4}" type="presParOf" srcId="{7AA8188B-8083-4C5A-8518-ED65F2726628}" destId="{096BAB82-0F19-4FBA-A626-C156725A3E31}" srcOrd="0" destOrd="0" presId="urn:microsoft.com/office/officeart/2018/2/layout/IconVerticalSolidList"/>
    <dgm:cxn modelId="{5F5E0A73-94C8-4903-B718-B7FF0A15A8AF}" type="presParOf" srcId="{7AA8188B-8083-4C5A-8518-ED65F2726628}" destId="{F0A772B6-C64D-45FB-9751-4D0C3E4AF44B}" srcOrd="1" destOrd="0" presId="urn:microsoft.com/office/officeart/2018/2/layout/IconVerticalSolidList"/>
    <dgm:cxn modelId="{4798B010-5D91-4F20-AB51-DA424F124FCE}" type="presParOf" srcId="{7AA8188B-8083-4C5A-8518-ED65F2726628}" destId="{B529F2F4-FCFD-46B1-879D-FF7C54EB1C37}" srcOrd="2" destOrd="0" presId="urn:microsoft.com/office/officeart/2018/2/layout/IconVerticalSolidList"/>
    <dgm:cxn modelId="{4063D2A9-240D-4F35-884F-78377811CA29}" type="presParOf" srcId="{7AA8188B-8083-4C5A-8518-ED65F2726628}" destId="{8B3EAA47-954C-4BD2-BC80-D4D1EFD10766}" srcOrd="3" destOrd="0" presId="urn:microsoft.com/office/officeart/2018/2/layout/IconVerticalSolidList"/>
    <dgm:cxn modelId="{BBE77A26-879D-4BA2-830B-51C07068C85A}" type="presParOf" srcId="{7AA8188B-8083-4C5A-8518-ED65F2726628}" destId="{4C009B26-2154-49CA-BBE9-7B5FC545040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E2F24-90DB-4CCB-B533-EE575CD639EA}">
      <dsp:nvSpPr>
        <dsp:cNvPr id="0" name=""/>
        <dsp:cNvSpPr/>
      </dsp:nvSpPr>
      <dsp:spPr>
        <a:xfrm>
          <a:off x="0" y="111534"/>
          <a:ext cx="7223564" cy="1181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EFF379-99B7-4951-A392-9F34FF4BD310}">
      <dsp:nvSpPr>
        <dsp:cNvPr id="0" name=""/>
        <dsp:cNvSpPr/>
      </dsp:nvSpPr>
      <dsp:spPr>
        <a:xfrm>
          <a:off x="357341" y="381778"/>
          <a:ext cx="650346" cy="64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4F5087-D2B6-4005-90A6-5D62C7DD429F}">
      <dsp:nvSpPr>
        <dsp:cNvPr id="0" name=""/>
        <dsp:cNvSpPr/>
      </dsp:nvSpPr>
      <dsp:spPr>
        <a:xfrm>
          <a:off x="1365029" y="115987"/>
          <a:ext cx="3250603" cy="1328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48" tIns="140648" rIns="140648" bIns="140648"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tx1"/>
              </a:solidFill>
            </a:rPr>
            <a:t>Three or Four Weeks Prior to The First Day of The Exam</a:t>
          </a:r>
          <a:r>
            <a:rPr lang="en-US" sz="2200" kern="1200" dirty="0">
              <a:solidFill>
                <a:schemeClr val="tx1"/>
              </a:solidFill>
            </a:rPr>
            <a:t>	</a:t>
          </a:r>
        </a:p>
      </dsp:txBody>
      <dsp:txXfrm>
        <a:off x="1365029" y="115987"/>
        <a:ext cx="3250603" cy="1328955"/>
      </dsp:txXfrm>
    </dsp:sp>
    <dsp:sp modelId="{18C2E058-DCE7-44F3-9854-A124900A3223}">
      <dsp:nvSpPr>
        <dsp:cNvPr id="0" name=""/>
        <dsp:cNvSpPr/>
      </dsp:nvSpPr>
      <dsp:spPr>
        <a:xfrm>
          <a:off x="4615633" y="115987"/>
          <a:ext cx="2525938" cy="118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0" tIns="125020" rIns="125020" bIns="125020" numCol="1" spcCol="1270" anchor="ctr" anchorCtr="0">
          <a:noAutofit/>
        </a:bodyPr>
        <a:lstStyle/>
        <a:p>
          <a:pPr marL="0" lvl="0" indent="0" algn="l" defTabSz="622300">
            <a:lnSpc>
              <a:spcPct val="100000"/>
            </a:lnSpc>
            <a:spcBef>
              <a:spcPct val="0"/>
            </a:spcBef>
            <a:spcAft>
              <a:spcPct val="35000"/>
            </a:spcAft>
            <a:buNone/>
          </a:pPr>
          <a:r>
            <a:rPr lang="en-US" sz="1400" b="1" kern="1200" dirty="0"/>
            <a:t>To Do: </a:t>
          </a:r>
          <a:r>
            <a:rPr lang="en-US" sz="1400" b="0" kern="1200" dirty="0"/>
            <a:t>Extegrity Download Period</a:t>
          </a:r>
          <a:endParaRPr lang="en-US" sz="1400" kern="1200" dirty="0"/>
        </a:p>
      </dsp:txBody>
      <dsp:txXfrm>
        <a:off x="4615633" y="115987"/>
        <a:ext cx="2525938" cy="1181293"/>
      </dsp:txXfrm>
    </dsp:sp>
    <dsp:sp modelId="{19521C96-1E50-4400-99BB-04836D6F2B0C}">
      <dsp:nvSpPr>
        <dsp:cNvPr id="0" name=""/>
        <dsp:cNvSpPr/>
      </dsp:nvSpPr>
      <dsp:spPr>
        <a:xfrm>
          <a:off x="0" y="1656725"/>
          <a:ext cx="7223564" cy="18127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FAE89-106D-4A81-848D-6F0736F56A85}">
      <dsp:nvSpPr>
        <dsp:cNvPr id="0" name=""/>
        <dsp:cNvSpPr/>
      </dsp:nvSpPr>
      <dsp:spPr>
        <a:xfrm>
          <a:off x="357341" y="2358715"/>
          <a:ext cx="650346" cy="649711"/>
        </a:xfrm>
        <a:prstGeom prst="rect">
          <a:avLst/>
        </a:prstGeom>
        <a:blipFill rotWithShape="1">
          <a:blip xmlns:r="http://schemas.openxmlformats.org/officeDocument/2006/relationships" r:embed="rId3"/>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48135-16D2-4882-9A7E-34588ACDAF7F}">
      <dsp:nvSpPr>
        <dsp:cNvPr id="0" name=""/>
        <dsp:cNvSpPr/>
      </dsp:nvSpPr>
      <dsp:spPr>
        <a:xfrm>
          <a:off x="1365029" y="2092924"/>
          <a:ext cx="3250603" cy="1328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48" tIns="140648" rIns="140648" bIns="140648" numCol="1" spcCol="1270" anchor="ctr" anchorCtr="0">
          <a:noAutofit/>
        </a:bodyPr>
        <a:lstStyle/>
        <a:p>
          <a:pPr marL="0" lvl="0" indent="0" algn="l" defTabSz="1111250">
            <a:lnSpc>
              <a:spcPct val="100000"/>
            </a:lnSpc>
            <a:spcBef>
              <a:spcPct val="0"/>
            </a:spcBef>
            <a:spcAft>
              <a:spcPct val="35000"/>
            </a:spcAft>
            <a:buNone/>
          </a:pPr>
          <a:endParaRPr lang="en-US" sz="2500" kern="1200" dirty="0"/>
        </a:p>
      </dsp:txBody>
      <dsp:txXfrm>
        <a:off x="1365029" y="2092924"/>
        <a:ext cx="3250603" cy="1328955"/>
      </dsp:txXfrm>
    </dsp:sp>
    <dsp:sp modelId="{D2352B7D-2AF1-4858-A903-6E7687E7BB6A}">
      <dsp:nvSpPr>
        <dsp:cNvPr id="0" name=""/>
        <dsp:cNvSpPr/>
      </dsp:nvSpPr>
      <dsp:spPr>
        <a:xfrm>
          <a:off x="4615633" y="2092924"/>
          <a:ext cx="2525938" cy="118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0" tIns="125020" rIns="125020" bIns="125020" numCol="1" spcCol="1270" anchor="ctr" anchorCtr="0">
          <a:noAutofit/>
        </a:bodyPr>
        <a:lstStyle/>
        <a:p>
          <a:pPr marL="0" lvl="0" indent="0" algn="l" defTabSz="622300">
            <a:lnSpc>
              <a:spcPct val="100000"/>
            </a:lnSpc>
            <a:spcBef>
              <a:spcPct val="0"/>
            </a:spcBef>
            <a:spcAft>
              <a:spcPct val="35000"/>
            </a:spcAft>
            <a:buNone/>
          </a:pPr>
          <a:endParaRPr lang="en-US" sz="1400" kern="1200" dirty="0"/>
        </a:p>
      </dsp:txBody>
      <dsp:txXfrm>
        <a:off x="4615633" y="2092924"/>
        <a:ext cx="2525938" cy="1181293"/>
      </dsp:txXfrm>
    </dsp:sp>
    <dsp:sp modelId="{096BAB82-0F19-4FBA-A626-C156725A3E31}">
      <dsp:nvSpPr>
        <dsp:cNvPr id="0" name=""/>
        <dsp:cNvSpPr/>
      </dsp:nvSpPr>
      <dsp:spPr>
        <a:xfrm>
          <a:off x="0" y="3873009"/>
          <a:ext cx="7223564" cy="11812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772B6-C64D-45FB-9751-4D0C3E4AF44B}">
      <dsp:nvSpPr>
        <dsp:cNvPr id="0" name=""/>
        <dsp:cNvSpPr/>
      </dsp:nvSpPr>
      <dsp:spPr>
        <a:xfrm>
          <a:off x="357341" y="4187989"/>
          <a:ext cx="650346" cy="649711"/>
        </a:xfrm>
        <a:prstGeom prst="rect">
          <a:avLst/>
        </a:prstGeom>
        <a:blipFill rotWithShape="1">
          <a:blip xmlns:r="http://schemas.openxmlformats.org/officeDocument/2006/relationships" r:embed="rId3"/>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EAA47-954C-4BD2-BC80-D4D1EFD10766}">
      <dsp:nvSpPr>
        <dsp:cNvPr id="0" name=""/>
        <dsp:cNvSpPr/>
      </dsp:nvSpPr>
      <dsp:spPr>
        <a:xfrm>
          <a:off x="1346305" y="3617243"/>
          <a:ext cx="3250603" cy="1328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48" tIns="140648" rIns="140648" bIns="140648" numCol="1" spcCol="1270" anchor="ctr" anchorCtr="0">
          <a:noAutofit/>
        </a:bodyPr>
        <a:lstStyle/>
        <a:p>
          <a:pPr marL="0" lvl="0" indent="0" algn="l" defTabSz="1111250">
            <a:lnSpc>
              <a:spcPct val="100000"/>
            </a:lnSpc>
            <a:spcBef>
              <a:spcPct val="0"/>
            </a:spcBef>
            <a:spcAft>
              <a:spcPct val="35000"/>
            </a:spcAft>
            <a:buNone/>
          </a:pPr>
          <a:r>
            <a:rPr lang="en-US" sz="2500" kern="1200" dirty="0"/>
            <a:t>Exam Day</a:t>
          </a:r>
        </a:p>
      </dsp:txBody>
      <dsp:txXfrm>
        <a:off x="1346305" y="3617243"/>
        <a:ext cx="3250603" cy="1328955"/>
      </dsp:txXfrm>
    </dsp:sp>
    <dsp:sp modelId="{4C009B26-2154-49CA-BBE9-7B5FC5450403}">
      <dsp:nvSpPr>
        <dsp:cNvPr id="0" name=""/>
        <dsp:cNvSpPr/>
      </dsp:nvSpPr>
      <dsp:spPr>
        <a:xfrm>
          <a:off x="4654658" y="4164269"/>
          <a:ext cx="2525938" cy="118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0" tIns="125020" rIns="125020" bIns="125020" numCol="1" spcCol="1270" anchor="ctr" anchorCtr="0">
          <a:noAutofit/>
        </a:bodyPr>
        <a:lstStyle/>
        <a:p>
          <a:pPr marL="0" lvl="0" indent="0" algn="l" defTabSz="622300">
            <a:lnSpc>
              <a:spcPct val="100000"/>
            </a:lnSpc>
            <a:spcBef>
              <a:spcPct val="0"/>
            </a:spcBef>
            <a:spcAft>
              <a:spcPct val="35000"/>
            </a:spcAft>
            <a:buNone/>
          </a:pPr>
          <a:endParaRPr lang="en-US" sz="1400" b="0" kern="1200" dirty="0"/>
        </a:p>
      </dsp:txBody>
      <dsp:txXfrm>
        <a:off x="4654658" y="4164269"/>
        <a:ext cx="2525938" cy="11812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8A49-3F91-4D34-AA8C-1C3704E8CBC0}"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40074-C518-4884-A9E8-C821AE92E5BC}" type="slidenum">
              <a:rPr lang="en-US" smtClean="0"/>
              <a:t>‹#›</a:t>
            </a:fld>
            <a:endParaRPr lang="en-US"/>
          </a:p>
        </p:txBody>
      </p:sp>
    </p:spTree>
    <p:extLst>
      <p:ext uri="{BB962C8B-B14F-4D97-AF65-F5344CB8AC3E}">
        <p14:creationId xmlns:p14="http://schemas.microsoft.com/office/powerpoint/2010/main" val="254122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B40074-C518-4884-A9E8-C821AE92E5BC}" type="slidenum">
              <a:rPr lang="en-US" smtClean="0"/>
              <a:t>37</a:t>
            </a:fld>
            <a:endParaRPr lang="en-US"/>
          </a:p>
        </p:txBody>
      </p:sp>
    </p:spTree>
    <p:extLst>
      <p:ext uri="{BB962C8B-B14F-4D97-AF65-F5344CB8AC3E}">
        <p14:creationId xmlns:p14="http://schemas.microsoft.com/office/powerpoint/2010/main" val="395922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86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356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90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44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49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636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574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641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DE50D6-574B-40AF-946F-D52A04ADE379}" type="datetime1">
              <a:rPr lang="en-US" smtClean="0"/>
              <a:t>3/26/2025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231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2884F1-FFEA-405F-9602-3DCA865EDA4E}" type="datetime1">
              <a:rPr lang="en-US" smtClean="0"/>
              <a:t>3/26/2025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6690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465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3/26/2025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08495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ainebarexaminers.org/" TargetMode="External"/><Relationship Id="rId2" Type="http://schemas.openxmlformats.org/officeDocument/2006/relationships/hyperlink" Target="http://www.ncbex.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execdir@mainebarexaminer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C0C145-CEC2-40A2-B1E2-06B63B0C6BD3}"/>
              </a:ext>
            </a:extLst>
          </p:cNvPr>
          <p:cNvPicPr>
            <a:picLocks noChangeAspect="1"/>
          </p:cNvPicPr>
          <p:nvPr/>
        </p:nvPicPr>
        <p:blipFill>
          <a:blip r:embed="rId3"/>
          <a:srcRect/>
          <a:stretch/>
        </p:blipFill>
        <p:spPr>
          <a:xfrm>
            <a:off x="3126248" y="1538219"/>
            <a:ext cx="5486400" cy="4114800"/>
          </a:xfrm>
          <a:prstGeom prst="rect">
            <a:avLst/>
          </a:prstGeom>
        </p:spPr>
      </p:pic>
      <p:sp>
        <p:nvSpPr>
          <p:cNvPr id="2" name="Title 1">
            <a:extLst>
              <a:ext uri="{FF2B5EF4-FFF2-40B4-BE49-F238E27FC236}">
                <a16:creationId xmlns:a16="http://schemas.microsoft.com/office/drawing/2014/main" id="{C602A76B-47A7-4B8B-9D01-77AE84FDA64D}"/>
              </a:ext>
            </a:extLst>
          </p:cNvPr>
          <p:cNvSpPr>
            <a:spLocks noGrp="1"/>
          </p:cNvSpPr>
          <p:nvPr>
            <p:ph type="ctrTitle" idx="4294967295"/>
          </p:nvPr>
        </p:nvSpPr>
        <p:spPr>
          <a:xfrm>
            <a:off x="701704" y="202428"/>
            <a:ext cx="10458450" cy="1335791"/>
          </a:xfrm>
        </p:spPr>
        <p:txBody>
          <a:bodyPr>
            <a:normAutofit fontScale="90000"/>
          </a:bodyPr>
          <a:lstStyle/>
          <a:p>
            <a:pPr algn="ctr"/>
            <a:r>
              <a:rPr lang="en-US" sz="5400" dirty="0">
                <a:solidFill>
                  <a:schemeClr val="tx1"/>
                </a:solidFill>
              </a:rPr>
              <a:t>Maine Bar Examination</a:t>
            </a:r>
            <a:br>
              <a:rPr lang="en-US" sz="5400" dirty="0">
                <a:solidFill>
                  <a:schemeClr val="tx1"/>
                </a:solidFill>
              </a:rPr>
            </a:br>
            <a:r>
              <a:rPr lang="en-US" sz="5400" dirty="0">
                <a:solidFill>
                  <a:schemeClr val="tx1"/>
                </a:solidFill>
              </a:rPr>
              <a:t>Application Process</a:t>
            </a:r>
          </a:p>
        </p:txBody>
      </p:sp>
      <p:sp>
        <p:nvSpPr>
          <p:cNvPr id="3" name="TextBox 2">
            <a:extLst>
              <a:ext uri="{FF2B5EF4-FFF2-40B4-BE49-F238E27FC236}">
                <a16:creationId xmlns:a16="http://schemas.microsoft.com/office/drawing/2014/main" id="{58EC09A6-5699-4D5C-9BD0-DCA6FDAF3CF6}"/>
              </a:ext>
            </a:extLst>
          </p:cNvPr>
          <p:cNvSpPr txBox="1"/>
          <p:nvPr/>
        </p:nvSpPr>
        <p:spPr>
          <a:xfrm>
            <a:off x="3126248" y="5338692"/>
            <a:ext cx="3379304" cy="276999"/>
          </a:xfrm>
          <a:prstGeom prst="rect">
            <a:avLst/>
          </a:prstGeom>
          <a:noFill/>
        </p:spPr>
        <p:txBody>
          <a:bodyPr wrap="square" rtlCol="0">
            <a:spAutoFit/>
          </a:bodyPr>
          <a:lstStyle/>
          <a:p>
            <a:r>
              <a:rPr lang="en-US" sz="1200" dirty="0"/>
              <a:t>Photo Courtesy of Kelly Watters</a:t>
            </a:r>
          </a:p>
        </p:txBody>
      </p:sp>
    </p:spTree>
    <p:extLst>
      <p:ext uri="{BB962C8B-B14F-4D97-AF65-F5344CB8AC3E}">
        <p14:creationId xmlns:p14="http://schemas.microsoft.com/office/powerpoint/2010/main" val="223742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F29C-EFAC-ADED-FDC0-0B8944D04AEF}"/>
              </a:ext>
            </a:extLst>
          </p:cNvPr>
          <p:cNvSpPr>
            <a:spLocks noGrp="1"/>
          </p:cNvSpPr>
          <p:nvPr>
            <p:ph type="title"/>
          </p:nvPr>
        </p:nvSpPr>
        <p:spPr/>
        <p:txBody>
          <a:bodyPr/>
          <a:lstStyle/>
          <a:p>
            <a:pPr algn="ctr"/>
            <a:r>
              <a:rPr lang="en-US" b="1" dirty="0">
                <a:solidFill>
                  <a:schemeClr val="accent2"/>
                </a:solidFill>
              </a:rPr>
              <a:t>Pandemic Requirements</a:t>
            </a:r>
          </a:p>
        </p:txBody>
      </p:sp>
      <p:sp>
        <p:nvSpPr>
          <p:cNvPr id="3" name="Content Placeholder 2">
            <a:extLst>
              <a:ext uri="{FF2B5EF4-FFF2-40B4-BE49-F238E27FC236}">
                <a16:creationId xmlns:a16="http://schemas.microsoft.com/office/drawing/2014/main" id="{CB13DEF6-3EFF-B1F6-42DC-8D32B9C763DD}"/>
              </a:ext>
            </a:extLst>
          </p:cNvPr>
          <p:cNvSpPr>
            <a:spLocks noGrp="1"/>
          </p:cNvSpPr>
          <p:nvPr>
            <p:ph idx="1"/>
          </p:nvPr>
        </p:nvSpPr>
        <p:spPr/>
        <p:txBody>
          <a:bodyPr>
            <a:normAutofit/>
          </a:bodyPr>
          <a:lstStyle/>
          <a:p>
            <a:r>
              <a:rPr lang="en-US" dirty="0"/>
              <a:t>Since the beginning of the COVID-19 pandemic, the Board has continuously assessed the health recommendations made by the Maine Center for Disease Control and the United States Center for Disease Control.</a:t>
            </a:r>
          </a:p>
          <a:p>
            <a:r>
              <a:rPr lang="en-US" dirty="0"/>
              <a:t>In order to keep all individuals involved with the administration of the examination safe, the Board has previously required the following at each exam:</a:t>
            </a:r>
          </a:p>
          <a:p>
            <a:pPr lvl="1">
              <a:buFont typeface="Wingdings" panose="05000000000000000000" pitchFamily="2" charset="2"/>
              <a:buChar char="ü"/>
            </a:pPr>
            <a:r>
              <a:rPr lang="en-US" sz="2000" dirty="0"/>
              <a:t>Screening and symptom checks to enter exam rooms – conducted in Medical Room</a:t>
            </a:r>
          </a:p>
          <a:p>
            <a:pPr lvl="3">
              <a:lnSpc>
                <a:spcPct val="100000"/>
              </a:lnSpc>
              <a:buFont typeface="Wingdings" panose="05000000000000000000" pitchFamily="2" charset="2"/>
              <a:buChar char="§"/>
            </a:pPr>
            <a:r>
              <a:rPr lang="en-US" sz="1800" dirty="0"/>
              <a:t>Temperature Checks</a:t>
            </a:r>
          </a:p>
          <a:p>
            <a:pPr lvl="3">
              <a:lnSpc>
                <a:spcPct val="100000"/>
              </a:lnSpc>
              <a:buFont typeface="Wingdings" panose="05000000000000000000" pitchFamily="2" charset="2"/>
              <a:buChar char="§"/>
            </a:pPr>
            <a:r>
              <a:rPr lang="en-US" sz="1800" dirty="0"/>
              <a:t>COVID Screening Questions asked by medical professional</a:t>
            </a:r>
          </a:p>
          <a:p>
            <a:pPr lvl="1">
              <a:buFont typeface="Wingdings" panose="05000000000000000000" pitchFamily="2" charset="2"/>
              <a:buChar char="ü"/>
            </a:pPr>
            <a:r>
              <a:rPr lang="en-US" sz="2000" dirty="0"/>
              <a:t>Masks worn inside the exam room and venue at all times</a:t>
            </a:r>
          </a:p>
          <a:p>
            <a:pPr lvl="1">
              <a:buFont typeface="Wingdings" panose="05000000000000000000" pitchFamily="2" charset="2"/>
              <a:buChar char="ü"/>
            </a:pPr>
            <a:r>
              <a:rPr lang="en-US" sz="2000" dirty="0"/>
              <a:t>Applicants must disclose to Maine Board of Bar Examiners immediately if they test positive for COVID within two-week period post exam</a:t>
            </a:r>
          </a:p>
          <a:p>
            <a:pPr lvl="1">
              <a:buFont typeface="Wingdings" panose="05000000000000000000" pitchFamily="2" charset="2"/>
              <a:buChar char="ü"/>
            </a:pPr>
            <a:endParaRPr lang="en-US" sz="2000" dirty="0"/>
          </a:p>
          <a:p>
            <a:pPr lvl="1">
              <a:buFont typeface="Wingdings" panose="05000000000000000000" pitchFamily="2" charset="2"/>
              <a:buChar char="ü"/>
            </a:pPr>
            <a:endParaRPr lang="en-US" sz="2000" dirty="0"/>
          </a:p>
          <a:p>
            <a:pPr lvl="1">
              <a:buFont typeface="Wingdings" panose="05000000000000000000" pitchFamily="2" charset="2"/>
              <a:buChar char="ü"/>
            </a:pPr>
            <a:endParaRPr lang="en-US" sz="2000" dirty="0"/>
          </a:p>
        </p:txBody>
      </p:sp>
    </p:spTree>
    <p:extLst>
      <p:ext uri="{BB962C8B-B14F-4D97-AF65-F5344CB8AC3E}">
        <p14:creationId xmlns:p14="http://schemas.microsoft.com/office/powerpoint/2010/main" val="285268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BDEB-AA6A-3A08-DB34-0A5CD26963D4}"/>
              </a:ext>
            </a:extLst>
          </p:cNvPr>
          <p:cNvSpPr>
            <a:spLocks noGrp="1"/>
          </p:cNvSpPr>
          <p:nvPr>
            <p:ph type="title"/>
          </p:nvPr>
        </p:nvSpPr>
        <p:spPr/>
        <p:txBody>
          <a:bodyPr/>
          <a:lstStyle/>
          <a:p>
            <a:pPr algn="ctr"/>
            <a:r>
              <a:rPr lang="en-US" b="1" dirty="0">
                <a:solidFill>
                  <a:schemeClr val="accent2"/>
                </a:solidFill>
              </a:rPr>
              <a:t>Bar Exam Safety Plan</a:t>
            </a:r>
            <a:endParaRPr lang="en-US" b="1" dirty="0"/>
          </a:p>
        </p:txBody>
      </p:sp>
      <p:sp>
        <p:nvSpPr>
          <p:cNvPr id="3" name="Content Placeholder 2">
            <a:extLst>
              <a:ext uri="{FF2B5EF4-FFF2-40B4-BE49-F238E27FC236}">
                <a16:creationId xmlns:a16="http://schemas.microsoft.com/office/drawing/2014/main" id="{E67CE482-4B9F-DBE4-1C41-2F5B28406553}"/>
              </a:ext>
            </a:extLst>
          </p:cNvPr>
          <p:cNvSpPr>
            <a:spLocks noGrp="1"/>
          </p:cNvSpPr>
          <p:nvPr>
            <p:ph idx="1"/>
          </p:nvPr>
        </p:nvSpPr>
        <p:spPr/>
        <p:txBody>
          <a:bodyPr/>
          <a:lstStyle/>
          <a:p>
            <a:pPr>
              <a:buFont typeface="Wingdings" panose="05000000000000000000" pitchFamily="2" charset="2"/>
              <a:buChar char="ü"/>
            </a:pPr>
            <a:r>
              <a:rPr lang="en-US" sz="2800" dirty="0">
                <a:solidFill>
                  <a:schemeClr val="tx1"/>
                </a:solidFill>
              </a:rPr>
              <a:t>Code of Conduct</a:t>
            </a:r>
          </a:p>
          <a:p>
            <a:pPr lvl="1">
              <a:buFont typeface="Wingdings" panose="05000000000000000000" pitchFamily="2" charset="2"/>
              <a:buChar char="§"/>
            </a:pPr>
            <a:r>
              <a:rPr lang="en-US" sz="2400" dirty="0">
                <a:solidFill>
                  <a:schemeClr val="tx1"/>
                </a:solidFill>
              </a:rPr>
              <a:t>Old: Take your exam with honesty, integrity and respect for others</a:t>
            </a:r>
          </a:p>
          <a:p>
            <a:pPr lvl="1">
              <a:buFont typeface="Wingdings" panose="05000000000000000000" pitchFamily="2" charset="2"/>
              <a:buChar char="§"/>
            </a:pPr>
            <a:r>
              <a:rPr lang="en-US" sz="2400" dirty="0">
                <a:solidFill>
                  <a:schemeClr val="tx1"/>
                </a:solidFill>
              </a:rPr>
              <a:t>New: Honesty, integrity and respect for others along with compliance with health and safety requirements</a:t>
            </a:r>
          </a:p>
          <a:p>
            <a:pPr lvl="1">
              <a:buFont typeface="Wingdings" panose="05000000000000000000" pitchFamily="2" charset="2"/>
              <a:buChar char="§"/>
            </a:pPr>
            <a:endParaRPr lang="en-US" sz="2600" dirty="0">
              <a:solidFill>
                <a:schemeClr val="tx1"/>
              </a:solidFill>
            </a:endParaRPr>
          </a:p>
          <a:p>
            <a:pPr>
              <a:buFont typeface="Wingdings" panose="05000000000000000000" pitchFamily="2" charset="2"/>
              <a:buChar char="ü"/>
            </a:pPr>
            <a:r>
              <a:rPr lang="en-US" sz="2800" dirty="0">
                <a:solidFill>
                  <a:schemeClr val="tx1"/>
                </a:solidFill>
              </a:rPr>
              <a:t>This should go without saying, do your best to minimize your risk of exposure to COVID-19 and other illnesses prior to and during the exam by wearing masks, distancing and complying with the State of Maine quarantine requirements.</a:t>
            </a:r>
          </a:p>
          <a:p>
            <a:endParaRPr lang="en-US" dirty="0"/>
          </a:p>
        </p:txBody>
      </p:sp>
    </p:spTree>
    <p:extLst>
      <p:ext uri="{BB962C8B-B14F-4D97-AF65-F5344CB8AC3E}">
        <p14:creationId xmlns:p14="http://schemas.microsoft.com/office/powerpoint/2010/main" val="26142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AA54-53A4-2224-4460-7F9A7CE85D36}"/>
              </a:ext>
            </a:extLst>
          </p:cNvPr>
          <p:cNvSpPr>
            <a:spLocks noGrp="1"/>
          </p:cNvSpPr>
          <p:nvPr>
            <p:ph type="title"/>
          </p:nvPr>
        </p:nvSpPr>
        <p:spPr/>
        <p:txBody>
          <a:bodyPr/>
          <a:lstStyle/>
          <a:p>
            <a:pPr algn="ctr"/>
            <a:r>
              <a:rPr lang="en-US" b="1" dirty="0">
                <a:solidFill>
                  <a:schemeClr val="accent2"/>
                </a:solidFill>
              </a:rPr>
              <a:t>Location of Exam</a:t>
            </a:r>
          </a:p>
        </p:txBody>
      </p:sp>
      <p:sp>
        <p:nvSpPr>
          <p:cNvPr id="3" name="Content Placeholder 2">
            <a:extLst>
              <a:ext uri="{FF2B5EF4-FFF2-40B4-BE49-F238E27FC236}">
                <a16:creationId xmlns:a16="http://schemas.microsoft.com/office/drawing/2014/main" id="{918702CD-0BC7-569E-2F15-F9E7F7DEB0BF}"/>
              </a:ext>
            </a:extLst>
          </p:cNvPr>
          <p:cNvSpPr>
            <a:spLocks noGrp="1"/>
          </p:cNvSpPr>
          <p:nvPr>
            <p:ph idx="1"/>
          </p:nvPr>
        </p:nvSpPr>
        <p:spPr/>
        <p:txBody>
          <a:bodyPr/>
          <a:lstStyle/>
          <a:p>
            <a:pPr>
              <a:lnSpc>
                <a:spcPct val="200000"/>
              </a:lnSpc>
              <a:buFont typeface="Wingdings" panose="05000000000000000000" pitchFamily="2" charset="2"/>
              <a:buChar char="ü"/>
            </a:pPr>
            <a:r>
              <a:rPr lang="en-US" sz="2800" dirty="0"/>
              <a:t>Venue:</a:t>
            </a:r>
          </a:p>
          <a:p>
            <a:pPr lvl="5">
              <a:buFont typeface="Wingdings" panose="05000000000000000000" pitchFamily="2" charset="2"/>
              <a:buChar char="§"/>
            </a:pPr>
            <a:r>
              <a:rPr lang="en-US" sz="2400" dirty="0"/>
              <a:t>DoubleTree Hotel (363 Maine Mall Road, South Portland, ME 04106)</a:t>
            </a:r>
          </a:p>
          <a:p>
            <a:pPr lvl="5">
              <a:buFont typeface="Wingdings" panose="05000000000000000000" pitchFamily="2" charset="2"/>
              <a:buChar char="§"/>
            </a:pPr>
            <a:r>
              <a:rPr lang="en-US" sz="2400" dirty="0"/>
              <a:t>The hotel will create a group block for applicants prior to the exam.  This information will be provided by MBBE staff on the Announcements page in the applicant portal prior to each exam</a:t>
            </a:r>
          </a:p>
          <a:p>
            <a:endParaRPr lang="en-US" dirty="0"/>
          </a:p>
        </p:txBody>
      </p:sp>
    </p:spTree>
    <p:extLst>
      <p:ext uri="{BB962C8B-B14F-4D97-AF65-F5344CB8AC3E}">
        <p14:creationId xmlns:p14="http://schemas.microsoft.com/office/powerpoint/2010/main" val="156225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2EECC8-6CEE-4E4A-8C74-316C6A5C25C3}"/>
              </a:ext>
            </a:extLst>
          </p:cNvPr>
          <p:cNvPicPr>
            <a:picLocks noChangeAspect="1"/>
          </p:cNvPicPr>
          <p:nvPr/>
        </p:nvPicPr>
        <p:blipFill>
          <a:blip r:embed="rId2"/>
          <a:stretch>
            <a:fillRect/>
          </a:stretch>
        </p:blipFill>
        <p:spPr>
          <a:xfrm>
            <a:off x="1316280" y="988418"/>
            <a:ext cx="9373908" cy="4563112"/>
          </a:xfrm>
          <a:prstGeom prst="rect">
            <a:avLst/>
          </a:prstGeom>
        </p:spPr>
      </p:pic>
      <p:sp>
        <p:nvSpPr>
          <p:cNvPr id="5" name="TextBox 4">
            <a:extLst>
              <a:ext uri="{FF2B5EF4-FFF2-40B4-BE49-F238E27FC236}">
                <a16:creationId xmlns:a16="http://schemas.microsoft.com/office/drawing/2014/main" id="{4A8C1B09-B8AD-46BE-94CF-BD614413712E}"/>
              </a:ext>
            </a:extLst>
          </p:cNvPr>
          <p:cNvSpPr txBox="1"/>
          <p:nvPr/>
        </p:nvSpPr>
        <p:spPr>
          <a:xfrm>
            <a:off x="1316280" y="449555"/>
            <a:ext cx="9192693" cy="369332"/>
          </a:xfrm>
          <a:prstGeom prst="rect">
            <a:avLst/>
          </a:prstGeom>
          <a:noFill/>
        </p:spPr>
        <p:txBody>
          <a:bodyPr wrap="square" rtlCol="0">
            <a:spAutoFit/>
          </a:bodyPr>
          <a:lstStyle/>
          <a:p>
            <a:pPr algn="ctr"/>
            <a:r>
              <a:rPr lang="en-US" b="1" dirty="0">
                <a:latin typeface="+mj-lt"/>
              </a:rPr>
              <a:t>DoubleTree Hotel – South Portland, Maine</a:t>
            </a:r>
          </a:p>
        </p:txBody>
      </p:sp>
      <p:sp>
        <p:nvSpPr>
          <p:cNvPr id="6" name="Rectangle 5">
            <a:extLst>
              <a:ext uri="{FF2B5EF4-FFF2-40B4-BE49-F238E27FC236}">
                <a16:creationId xmlns:a16="http://schemas.microsoft.com/office/drawing/2014/main" id="{D5D295DE-3FA1-433B-9AFB-94448BA7F93A}"/>
              </a:ext>
            </a:extLst>
          </p:cNvPr>
          <p:cNvSpPr/>
          <p:nvPr/>
        </p:nvSpPr>
        <p:spPr>
          <a:xfrm>
            <a:off x="3203470" y="5367118"/>
            <a:ext cx="5206278"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a:t>
            </a:r>
            <a:r>
              <a:rPr lang="en-US" sz="4000" b="1" dirty="0">
                <a:ln w="22225">
                  <a:solidFill>
                    <a:schemeClr val="accent2"/>
                  </a:solidFill>
                  <a:prstDash val="solid"/>
                </a:ln>
                <a:solidFill>
                  <a:schemeClr val="accent2">
                    <a:lumMod val="40000"/>
                    <a:lumOff val="60000"/>
                  </a:schemeClr>
                </a:solidFill>
              </a:rPr>
              <a:t>Exam Rooms</a:t>
            </a:r>
            <a:r>
              <a:rPr lang="en-US" sz="4000" b="1" cap="none" spc="0" dirty="0">
                <a:ln w="22225">
                  <a:solidFill>
                    <a:schemeClr val="accent2"/>
                  </a:solidFill>
                  <a:prstDash val="solid"/>
                </a:ln>
                <a:solidFill>
                  <a:schemeClr val="accent2">
                    <a:lumMod val="40000"/>
                    <a:lumOff val="60000"/>
                  </a:schemeClr>
                </a:solidFill>
                <a:effectLst/>
              </a:rPr>
              <a:t>*</a:t>
            </a:r>
          </a:p>
        </p:txBody>
      </p:sp>
      <p:sp>
        <p:nvSpPr>
          <p:cNvPr id="9" name="TextBox 8">
            <a:extLst>
              <a:ext uri="{FF2B5EF4-FFF2-40B4-BE49-F238E27FC236}">
                <a16:creationId xmlns:a16="http://schemas.microsoft.com/office/drawing/2014/main" id="{258A9B6E-3C5D-4EC1-98F3-7C15292A4796}"/>
              </a:ext>
            </a:extLst>
          </p:cNvPr>
          <p:cNvSpPr txBox="1"/>
          <p:nvPr/>
        </p:nvSpPr>
        <p:spPr>
          <a:xfrm>
            <a:off x="3203470" y="1450871"/>
            <a:ext cx="424069" cy="707886"/>
          </a:xfrm>
          <a:prstGeom prst="rect">
            <a:avLst/>
          </a:prstGeom>
          <a:noFill/>
        </p:spPr>
        <p:txBody>
          <a:bodyPr wrap="square" rtlCol="0">
            <a:spAutoFit/>
          </a:bodyPr>
          <a:lstStyle/>
          <a:p>
            <a:r>
              <a:rPr lang="en-US" sz="4000" dirty="0">
                <a:solidFill>
                  <a:srgbClr val="FF0000"/>
                </a:solidFill>
              </a:rPr>
              <a:t>*</a:t>
            </a:r>
          </a:p>
        </p:txBody>
      </p:sp>
      <p:sp>
        <p:nvSpPr>
          <p:cNvPr id="10" name="TextBox 9">
            <a:extLst>
              <a:ext uri="{FF2B5EF4-FFF2-40B4-BE49-F238E27FC236}">
                <a16:creationId xmlns:a16="http://schemas.microsoft.com/office/drawing/2014/main" id="{40F4A70C-94B3-4895-81C4-FB62DE0CE766}"/>
              </a:ext>
            </a:extLst>
          </p:cNvPr>
          <p:cNvSpPr txBox="1"/>
          <p:nvPr/>
        </p:nvSpPr>
        <p:spPr>
          <a:xfrm>
            <a:off x="4391939" y="1432219"/>
            <a:ext cx="385517" cy="707886"/>
          </a:xfrm>
          <a:prstGeom prst="rect">
            <a:avLst/>
          </a:prstGeom>
          <a:noFill/>
        </p:spPr>
        <p:txBody>
          <a:bodyPr wrap="square" rtlCol="0">
            <a:spAutoFit/>
          </a:bodyPr>
          <a:lstStyle/>
          <a:p>
            <a:r>
              <a:rPr lang="en-US" sz="4000" dirty="0">
                <a:solidFill>
                  <a:srgbClr val="FF0000"/>
                </a:solidFill>
              </a:rPr>
              <a:t>*</a:t>
            </a:r>
          </a:p>
        </p:txBody>
      </p:sp>
      <p:sp>
        <p:nvSpPr>
          <p:cNvPr id="11" name="TextBox 10">
            <a:extLst>
              <a:ext uri="{FF2B5EF4-FFF2-40B4-BE49-F238E27FC236}">
                <a16:creationId xmlns:a16="http://schemas.microsoft.com/office/drawing/2014/main" id="{CC260B04-75C1-4A7B-842B-E9EA5CF9FA76}"/>
              </a:ext>
            </a:extLst>
          </p:cNvPr>
          <p:cNvSpPr txBox="1"/>
          <p:nvPr/>
        </p:nvSpPr>
        <p:spPr>
          <a:xfrm>
            <a:off x="6573079" y="1349168"/>
            <a:ext cx="689113" cy="707886"/>
          </a:xfrm>
          <a:prstGeom prst="rect">
            <a:avLst/>
          </a:prstGeom>
          <a:noFill/>
        </p:spPr>
        <p:txBody>
          <a:bodyPr wrap="square" rtlCol="0">
            <a:spAutoFit/>
          </a:bodyPr>
          <a:lstStyle/>
          <a:p>
            <a:r>
              <a:rPr lang="en-US" sz="4000" dirty="0">
                <a:solidFill>
                  <a:srgbClr val="FF0000"/>
                </a:solidFill>
              </a:rPr>
              <a:t>*</a:t>
            </a:r>
          </a:p>
        </p:txBody>
      </p:sp>
      <p:sp>
        <p:nvSpPr>
          <p:cNvPr id="13" name="TextBox 12">
            <a:extLst>
              <a:ext uri="{FF2B5EF4-FFF2-40B4-BE49-F238E27FC236}">
                <a16:creationId xmlns:a16="http://schemas.microsoft.com/office/drawing/2014/main" id="{338E2AE0-4C91-4782-98C4-C1AE3AE97DC3}"/>
              </a:ext>
            </a:extLst>
          </p:cNvPr>
          <p:cNvSpPr txBox="1"/>
          <p:nvPr/>
        </p:nvSpPr>
        <p:spPr>
          <a:xfrm>
            <a:off x="3011313" y="2929588"/>
            <a:ext cx="384313" cy="707886"/>
          </a:xfrm>
          <a:prstGeom prst="rect">
            <a:avLst/>
          </a:prstGeom>
          <a:noFill/>
        </p:spPr>
        <p:txBody>
          <a:bodyPr wrap="square">
            <a:spAutoFit/>
          </a:bodyPr>
          <a:lstStyle/>
          <a:p>
            <a:endParaRPr lang="en-US" sz="4000" dirty="0">
              <a:solidFill>
                <a:srgbClr val="FF0000"/>
              </a:solidFill>
            </a:endParaRPr>
          </a:p>
        </p:txBody>
      </p:sp>
      <p:sp>
        <p:nvSpPr>
          <p:cNvPr id="14" name="TextBox 13">
            <a:extLst>
              <a:ext uri="{FF2B5EF4-FFF2-40B4-BE49-F238E27FC236}">
                <a16:creationId xmlns:a16="http://schemas.microsoft.com/office/drawing/2014/main" id="{890182BB-DE9D-47CB-B279-E71BD8DA27DD}"/>
              </a:ext>
            </a:extLst>
          </p:cNvPr>
          <p:cNvSpPr txBox="1"/>
          <p:nvPr/>
        </p:nvSpPr>
        <p:spPr>
          <a:xfrm>
            <a:off x="7595864" y="1312372"/>
            <a:ext cx="331305" cy="984885"/>
          </a:xfrm>
          <a:prstGeom prst="rect">
            <a:avLst/>
          </a:prstGeom>
          <a:noFill/>
        </p:spPr>
        <p:txBody>
          <a:bodyPr wrap="square" rtlCol="0">
            <a:spAutoFit/>
          </a:bodyPr>
          <a:lstStyle/>
          <a:p>
            <a:r>
              <a:rPr lang="en-US" sz="4000" dirty="0">
                <a:solidFill>
                  <a:srgbClr val="FF0000"/>
                </a:solidFill>
              </a:rPr>
              <a:t>*</a:t>
            </a:r>
          </a:p>
          <a:p>
            <a:endParaRPr lang="en-US" dirty="0"/>
          </a:p>
        </p:txBody>
      </p:sp>
      <p:sp>
        <p:nvSpPr>
          <p:cNvPr id="15" name="TextBox 14">
            <a:extLst>
              <a:ext uri="{FF2B5EF4-FFF2-40B4-BE49-F238E27FC236}">
                <a16:creationId xmlns:a16="http://schemas.microsoft.com/office/drawing/2014/main" id="{2E77F569-5E1C-4938-A5F3-3D7510900259}"/>
              </a:ext>
            </a:extLst>
          </p:cNvPr>
          <p:cNvSpPr txBox="1"/>
          <p:nvPr/>
        </p:nvSpPr>
        <p:spPr>
          <a:xfrm>
            <a:off x="5536608" y="2631967"/>
            <a:ext cx="540002" cy="707886"/>
          </a:xfrm>
          <a:prstGeom prst="rect">
            <a:avLst/>
          </a:prstGeom>
          <a:noFill/>
        </p:spPr>
        <p:txBody>
          <a:bodyPr wrap="square" rtlCol="0">
            <a:spAutoFit/>
          </a:bodyPr>
          <a:lstStyle/>
          <a:p>
            <a:r>
              <a:rPr lang="en-US" sz="4000" dirty="0">
                <a:solidFill>
                  <a:srgbClr val="FF0000"/>
                </a:solidFill>
              </a:rPr>
              <a:t>*</a:t>
            </a:r>
            <a:endParaRPr lang="en-US" sz="4000" dirty="0"/>
          </a:p>
        </p:txBody>
      </p:sp>
      <p:sp>
        <p:nvSpPr>
          <p:cNvPr id="16" name="TextBox 15">
            <a:extLst>
              <a:ext uri="{FF2B5EF4-FFF2-40B4-BE49-F238E27FC236}">
                <a16:creationId xmlns:a16="http://schemas.microsoft.com/office/drawing/2014/main" id="{A761BD80-EE49-4346-8AD1-37D5855EEC33}"/>
              </a:ext>
            </a:extLst>
          </p:cNvPr>
          <p:cNvSpPr txBox="1"/>
          <p:nvPr/>
        </p:nvSpPr>
        <p:spPr>
          <a:xfrm>
            <a:off x="2004415" y="3062727"/>
            <a:ext cx="384313" cy="707886"/>
          </a:xfrm>
          <a:prstGeom prst="rect">
            <a:avLst/>
          </a:prstGeom>
          <a:noFill/>
        </p:spPr>
        <p:txBody>
          <a:bodyPr wrap="square" rtlCol="0">
            <a:spAutoFit/>
          </a:bodyPr>
          <a:lstStyle/>
          <a:p>
            <a:r>
              <a:rPr lang="en-US" sz="4000" dirty="0">
                <a:solidFill>
                  <a:srgbClr val="FF0000"/>
                </a:solidFill>
              </a:rPr>
              <a:t>*</a:t>
            </a:r>
            <a:endParaRPr lang="en-US" sz="4000" dirty="0"/>
          </a:p>
        </p:txBody>
      </p:sp>
      <p:sp>
        <p:nvSpPr>
          <p:cNvPr id="17" name="TextBox 16">
            <a:extLst>
              <a:ext uri="{FF2B5EF4-FFF2-40B4-BE49-F238E27FC236}">
                <a16:creationId xmlns:a16="http://schemas.microsoft.com/office/drawing/2014/main" id="{0EB2A4FD-47D2-4D85-A87C-C4D7D911E6B6}"/>
              </a:ext>
            </a:extLst>
          </p:cNvPr>
          <p:cNvSpPr txBox="1"/>
          <p:nvPr/>
        </p:nvSpPr>
        <p:spPr>
          <a:xfrm>
            <a:off x="3319124" y="4229890"/>
            <a:ext cx="192759" cy="707886"/>
          </a:xfrm>
          <a:prstGeom prst="rect">
            <a:avLst/>
          </a:prstGeom>
          <a:noFill/>
        </p:spPr>
        <p:txBody>
          <a:bodyPr wrap="square" rtlCol="0">
            <a:spAutoFit/>
          </a:bodyPr>
          <a:lstStyle/>
          <a:p>
            <a:r>
              <a:rPr lang="en-US" sz="4000">
                <a:solidFill>
                  <a:srgbClr val="FF0000"/>
                </a:solidFill>
              </a:rPr>
              <a:t>*</a:t>
            </a:r>
            <a:endParaRPr lang="en-US" sz="4000" dirty="0"/>
          </a:p>
        </p:txBody>
      </p:sp>
      <p:sp>
        <p:nvSpPr>
          <p:cNvPr id="18" name="TextBox 17">
            <a:extLst>
              <a:ext uri="{FF2B5EF4-FFF2-40B4-BE49-F238E27FC236}">
                <a16:creationId xmlns:a16="http://schemas.microsoft.com/office/drawing/2014/main" id="{2A327D03-311D-42A8-ACDD-71065D0FFD30}"/>
              </a:ext>
            </a:extLst>
          </p:cNvPr>
          <p:cNvSpPr txBox="1"/>
          <p:nvPr/>
        </p:nvSpPr>
        <p:spPr>
          <a:xfrm>
            <a:off x="2597426" y="4366163"/>
            <a:ext cx="225287" cy="707886"/>
          </a:xfrm>
          <a:prstGeom prst="rect">
            <a:avLst/>
          </a:prstGeom>
          <a:noFill/>
        </p:spPr>
        <p:txBody>
          <a:bodyPr wrap="square" rtlCol="0">
            <a:spAutoFit/>
          </a:bodyPr>
          <a:lstStyle/>
          <a:p>
            <a:r>
              <a:rPr lang="en-US" sz="4000" dirty="0">
                <a:solidFill>
                  <a:srgbClr val="FF0000"/>
                </a:solidFill>
              </a:rPr>
              <a:t>*</a:t>
            </a:r>
            <a:endParaRPr lang="en-US" sz="4000" dirty="0"/>
          </a:p>
        </p:txBody>
      </p:sp>
      <p:sp>
        <p:nvSpPr>
          <p:cNvPr id="19" name="TextBox 18">
            <a:extLst>
              <a:ext uri="{FF2B5EF4-FFF2-40B4-BE49-F238E27FC236}">
                <a16:creationId xmlns:a16="http://schemas.microsoft.com/office/drawing/2014/main" id="{2667A982-EE8E-4C75-864F-0EAD31F5F2EC}"/>
              </a:ext>
            </a:extLst>
          </p:cNvPr>
          <p:cNvSpPr txBox="1"/>
          <p:nvPr/>
        </p:nvSpPr>
        <p:spPr>
          <a:xfrm>
            <a:off x="2012686" y="4060359"/>
            <a:ext cx="384313" cy="707886"/>
          </a:xfrm>
          <a:prstGeom prst="rect">
            <a:avLst/>
          </a:prstGeom>
          <a:noFill/>
        </p:spPr>
        <p:txBody>
          <a:bodyPr wrap="square" rtlCol="0">
            <a:spAutoFit/>
          </a:bodyPr>
          <a:lstStyle/>
          <a:p>
            <a:r>
              <a:rPr lang="en-US" sz="4000" dirty="0">
                <a:solidFill>
                  <a:srgbClr val="FF0000"/>
                </a:solidFill>
              </a:rPr>
              <a:t>*</a:t>
            </a:r>
            <a:endParaRPr lang="en-US" sz="4000" dirty="0"/>
          </a:p>
        </p:txBody>
      </p:sp>
      <p:sp>
        <p:nvSpPr>
          <p:cNvPr id="2" name="Arrow: Down 1">
            <a:extLst>
              <a:ext uri="{FF2B5EF4-FFF2-40B4-BE49-F238E27FC236}">
                <a16:creationId xmlns:a16="http://schemas.microsoft.com/office/drawing/2014/main" id="{85DD5C49-44B3-48AC-BAE7-8954F3637992}"/>
              </a:ext>
            </a:extLst>
          </p:cNvPr>
          <p:cNvSpPr/>
          <p:nvPr/>
        </p:nvSpPr>
        <p:spPr>
          <a:xfrm rot="10800000">
            <a:off x="4391939" y="4366163"/>
            <a:ext cx="225287" cy="815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B7E210-95EB-4BCB-977D-A7CC88664D3C}"/>
              </a:ext>
            </a:extLst>
          </p:cNvPr>
          <p:cNvSpPr txBox="1"/>
          <p:nvPr/>
        </p:nvSpPr>
        <p:spPr>
          <a:xfrm>
            <a:off x="4047764" y="5163800"/>
            <a:ext cx="1459384" cy="369332"/>
          </a:xfrm>
          <a:prstGeom prst="rect">
            <a:avLst/>
          </a:prstGeom>
          <a:noFill/>
        </p:spPr>
        <p:txBody>
          <a:bodyPr wrap="square" rtlCol="0">
            <a:spAutoFit/>
          </a:bodyPr>
          <a:lstStyle/>
          <a:p>
            <a:r>
              <a:rPr lang="en-US" dirty="0">
                <a:solidFill>
                  <a:srgbClr val="FF0000"/>
                </a:solidFill>
              </a:rPr>
              <a:t>Entrance</a:t>
            </a:r>
          </a:p>
        </p:txBody>
      </p:sp>
    </p:spTree>
    <p:extLst>
      <p:ext uri="{BB962C8B-B14F-4D97-AF65-F5344CB8AC3E}">
        <p14:creationId xmlns:p14="http://schemas.microsoft.com/office/powerpoint/2010/main" val="377965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55ED06A-CE98-4DA8-B01E-513DD75406A0}"/>
              </a:ext>
            </a:extLst>
          </p:cNvPr>
          <p:cNvSpPr txBox="1"/>
          <p:nvPr/>
        </p:nvSpPr>
        <p:spPr>
          <a:xfrm>
            <a:off x="496349" y="536895"/>
            <a:ext cx="2966973" cy="4524315"/>
          </a:xfrm>
          <a:prstGeom prst="rect">
            <a:avLst/>
          </a:prstGeom>
          <a:noFill/>
        </p:spPr>
        <p:txBody>
          <a:bodyPr wrap="square" rtlCol="0">
            <a:spAutoFit/>
          </a:bodyPr>
          <a:lstStyle/>
          <a:p>
            <a:r>
              <a:rPr lang="en-US" dirty="0"/>
              <a:t>IN THE ROOM</a:t>
            </a:r>
          </a:p>
          <a:p>
            <a:pPr marL="285750" indent="-285750">
              <a:buFont typeface="Arial" panose="020B0604020202020204" pitchFamily="34" charset="0"/>
              <a:buChar char="•"/>
            </a:pPr>
            <a:r>
              <a:rPr lang="en-US" dirty="0"/>
              <a:t>Assigned seats, clearly marked</a:t>
            </a:r>
          </a:p>
          <a:p>
            <a:pPr marL="285750" indent="-285750">
              <a:buFont typeface="Arial" panose="020B0604020202020204" pitchFamily="34" charset="0"/>
              <a:buChar char="•"/>
            </a:pPr>
            <a:r>
              <a:rPr lang="en-US" dirty="0"/>
              <a:t>Forward facing</a:t>
            </a:r>
          </a:p>
          <a:p>
            <a:pPr marL="285750" indent="-285750">
              <a:buFont typeface="Arial" panose="020B0604020202020204" pitchFamily="34" charset="0"/>
              <a:buChar char="•"/>
            </a:pPr>
            <a:r>
              <a:rPr lang="en-US" dirty="0"/>
              <a:t>Clock to keep time</a:t>
            </a:r>
          </a:p>
          <a:p>
            <a:pPr marL="285750" indent="-285750">
              <a:buFont typeface="Arial" panose="020B0604020202020204" pitchFamily="34" charset="0"/>
              <a:buChar char="•"/>
            </a:pPr>
            <a:r>
              <a:rPr lang="en-US" dirty="0"/>
              <a:t>15-minute warnings</a:t>
            </a:r>
          </a:p>
          <a:p>
            <a:pPr marL="285750" indent="-285750">
              <a:buFont typeface="Arial" panose="020B0604020202020204" pitchFamily="34" charset="0"/>
              <a:buChar char="•"/>
            </a:pPr>
            <a:endParaRPr lang="en-US" dirty="0"/>
          </a:p>
          <a:p>
            <a:r>
              <a:rPr lang="en-US" dirty="0"/>
              <a:t>RESTROOMS</a:t>
            </a:r>
          </a:p>
          <a:p>
            <a:pPr marL="285750" indent="-285750">
              <a:buFont typeface="Arial" panose="020B0604020202020204" pitchFamily="34" charset="0"/>
              <a:buChar char="•"/>
            </a:pPr>
            <a:r>
              <a:rPr lang="en-US" dirty="0"/>
              <a:t>One at a time per designated restroom</a:t>
            </a:r>
          </a:p>
          <a:p>
            <a:pPr marL="285750" indent="-285750">
              <a:buFont typeface="Arial" panose="020B0604020202020204" pitchFamily="34" charset="0"/>
              <a:buChar char="•"/>
            </a:pPr>
            <a:r>
              <a:rPr lang="en-US" dirty="0"/>
              <a:t>One person in the hall at a time</a:t>
            </a:r>
          </a:p>
          <a:p>
            <a:pPr marL="285750" indent="-285750">
              <a:buFont typeface="Arial" panose="020B0604020202020204" pitchFamily="34" charset="0"/>
              <a:buChar char="•"/>
            </a:pPr>
            <a:r>
              <a:rPr lang="en-US" dirty="0"/>
              <a:t>Hall monitors to manage movement</a:t>
            </a:r>
          </a:p>
          <a:p>
            <a:pPr marL="285750" indent="-285750">
              <a:buFont typeface="Arial" panose="020B0604020202020204" pitchFamily="34" charset="0"/>
              <a:buChar char="•"/>
            </a:pPr>
            <a:r>
              <a:rPr lang="en-US" dirty="0"/>
              <a:t>Restroom log</a:t>
            </a:r>
          </a:p>
          <a:p>
            <a:pPr marL="285750" indent="-285750">
              <a:buFont typeface="Arial" panose="020B0604020202020204" pitchFamily="34" charset="0"/>
              <a:buChar char="•"/>
            </a:pPr>
            <a:endParaRPr lang="en-US" dirty="0"/>
          </a:p>
        </p:txBody>
      </p:sp>
      <p:sp>
        <p:nvSpPr>
          <p:cNvPr id="31" name="TextBox 30">
            <a:extLst>
              <a:ext uri="{FF2B5EF4-FFF2-40B4-BE49-F238E27FC236}">
                <a16:creationId xmlns:a16="http://schemas.microsoft.com/office/drawing/2014/main" id="{3F734C2B-D67F-4B91-A9C4-3990B542794B}"/>
              </a:ext>
            </a:extLst>
          </p:cNvPr>
          <p:cNvSpPr txBox="1"/>
          <p:nvPr/>
        </p:nvSpPr>
        <p:spPr>
          <a:xfrm>
            <a:off x="8489659" y="546181"/>
            <a:ext cx="3205991" cy="5632311"/>
          </a:xfrm>
          <a:prstGeom prst="rect">
            <a:avLst/>
          </a:prstGeom>
          <a:noFill/>
        </p:spPr>
        <p:txBody>
          <a:bodyPr wrap="square" rtlCol="0">
            <a:spAutoFit/>
          </a:bodyPr>
          <a:lstStyle/>
          <a:p>
            <a:r>
              <a:rPr lang="en-US" dirty="0"/>
              <a:t>MONITORS</a:t>
            </a:r>
          </a:p>
          <a:p>
            <a:pPr marL="285750" indent="-285750">
              <a:buFont typeface="Arial" panose="020B0604020202020204" pitchFamily="34" charset="0"/>
              <a:buChar char="•"/>
            </a:pPr>
            <a:r>
              <a:rPr lang="en-US" dirty="0"/>
              <a:t>Masks</a:t>
            </a:r>
          </a:p>
          <a:p>
            <a:pPr marL="285750" indent="-285750">
              <a:buFont typeface="Arial" panose="020B0604020202020204" pitchFamily="34" charset="0"/>
              <a:buChar char="•"/>
            </a:pPr>
            <a:r>
              <a:rPr lang="en-US" dirty="0"/>
              <a:t>Screening, symptom &amp; temperature checks (conducted by medical professionals)</a:t>
            </a:r>
          </a:p>
          <a:p>
            <a:endParaRPr lang="en-US" dirty="0"/>
          </a:p>
          <a:p>
            <a:r>
              <a:rPr lang="en-US" dirty="0"/>
              <a:t>HEALTH EMERGENCY</a:t>
            </a:r>
          </a:p>
          <a:p>
            <a:pPr marL="285750" indent="-285750">
              <a:buFont typeface="Arial" panose="020B0604020202020204" pitchFamily="34" charset="0"/>
              <a:buChar char="•"/>
            </a:pPr>
            <a:r>
              <a:rPr lang="en-US" dirty="0"/>
              <a:t>Notify the monitor</a:t>
            </a:r>
          </a:p>
          <a:p>
            <a:pPr marL="285750" indent="-285750">
              <a:buFont typeface="Arial" panose="020B0604020202020204" pitchFamily="34" charset="0"/>
              <a:buChar char="•"/>
            </a:pPr>
            <a:r>
              <a:rPr lang="en-US" dirty="0"/>
              <a:t>Close and collect your laptop</a:t>
            </a:r>
          </a:p>
          <a:p>
            <a:pPr marL="285750" indent="-285750">
              <a:buFont typeface="Arial" panose="020B0604020202020204" pitchFamily="34" charset="0"/>
              <a:buChar char="•"/>
            </a:pPr>
            <a:r>
              <a:rPr lang="en-US" dirty="0"/>
              <a:t>All paper in plastic bag, leave with monitor</a:t>
            </a:r>
          </a:p>
          <a:p>
            <a:pPr marL="285750" indent="-285750">
              <a:buFont typeface="Arial" panose="020B0604020202020204" pitchFamily="34" charset="0"/>
              <a:buChar char="•"/>
            </a:pPr>
            <a:r>
              <a:rPr lang="en-US" dirty="0"/>
              <a:t>Writing and cleaning materials stay on desk</a:t>
            </a:r>
          </a:p>
          <a:p>
            <a:pPr marL="285750" indent="-285750">
              <a:buFont typeface="Arial" panose="020B0604020202020204" pitchFamily="34" charset="0"/>
              <a:buChar char="•"/>
            </a:pPr>
            <a:r>
              <a:rPr lang="en-US" dirty="0"/>
              <a:t>Pick up your extra possessions</a:t>
            </a:r>
          </a:p>
          <a:p>
            <a:pPr marL="285750" indent="-285750">
              <a:buFont typeface="Arial" panose="020B0604020202020204" pitchFamily="34" charset="0"/>
              <a:buChar char="•"/>
            </a:pPr>
            <a:r>
              <a:rPr lang="en-US" dirty="0"/>
              <a:t>Hall monitor will take you to separate room</a:t>
            </a:r>
          </a:p>
          <a:p>
            <a:pPr marL="285750" indent="-285750">
              <a:buFont typeface="Arial" panose="020B0604020202020204" pitchFamily="34" charset="0"/>
              <a:buChar char="•"/>
            </a:pPr>
            <a:r>
              <a:rPr lang="en-US" dirty="0"/>
              <a:t>No returning to the exam</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87EB68C-AD00-4BFA-AD73-C87A0E20C21C}"/>
              </a:ext>
            </a:extLst>
          </p:cNvPr>
          <p:cNvPicPr>
            <a:picLocks noChangeAspect="1"/>
          </p:cNvPicPr>
          <p:nvPr/>
        </p:nvPicPr>
        <p:blipFill>
          <a:blip r:embed="rId2"/>
          <a:stretch>
            <a:fillRect/>
          </a:stretch>
        </p:blipFill>
        <p:spPr>
          <a:xfrm>
            <a:off x="3587449" y="1643270"/>
            <a:ext cx="4526353" cy="2546074"/>
          </a:xfrm>
          <a:prstGeom prst="rect">
            <a:avLst/>
          </a:prstGeom>
        </p:spPr>
      </p:pic>
    </p:spTree>
    <p:extLst>
      <p:ext uri="{BB962C8B-B14F-4D97-AF65-F5344CB8AC3E}">
        <p14:creationId xmlns:p14="http://schemas.microsoft.com/office/powerpoint/2010/main" val="376621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DE87-7296-35A0-F606-4F03D2B3130B}"/>
              </a:ext>
            </a:extLst>
          </p:cNvPr>
          <p:cNvSpPr>
            <a:spLocks noGrp="1"/>
          </p:cNvSpPr>
          <p:nvPr>
            <p:ph type="title"/>
          </p:nvPr>
        </p:nvSpPr>
        <p:spPr/>
        <p:txBody>
          <a:bodyPr/>
          <a:lstStyle/>
          <a:p>
            <a:pPr algn="ctr"/>
            <a:r>
              <a:rPr lang="en-US" sz="4800" b="1" dirty="0">
                <a:solidFill>
                  <a:schemeClr val="accent2"/>
                </a:solidFill>
              </a:rPr>
              <a:t>Items Required at Your Seat:</a:t>
            </a:r>
            <a:endParaRPr lang="en-US" b="1" dirty="0"/>
          </a:p>
        </p:txBody>
      </p:sp>
      <p:sp>
        <p:nvSpPr>
          <p:cNvPr id="3" name="Content Placeholder 2">
            <a:extLst>
              <a:ext uri="{FF2B5EF4-FFF2-40B4-BE49-F238E27FC236}">
                <a16:creationId xmlns:a16="http://schemas.microsoft.com/office/drawing/2014/main" id="{EEB8DA39-C133-DE1F-9152-8916A9369D89}"/>
              </a:ext>
            </a:extLst>
          </p:cNvPr>
          <p:cNvSpPr>
            <a:spLocks noGrp="1"/>
          </p:cNvSpPr>
          <p:nvPr>
            <p:ph idx="1"/>
          </p:nvPr>
        </p:nvSpPr>
        <p:spPr/>
        <p:txBody>
          <a:bodyPr/>
          <a:lstStyle/>
          <a:p>
            <a:pPr>
              <a:buFont typeface="Wingdings" panose="05000000000000000000" pitchFamily="2" charset="2"/>
              <a:buChar char="ü"/>
            </a:pPr>
            <a:r>
              <a:rPr lang="en-US" sz="2400" dirty="0"/>
              <a:t>Photo Identification</a:t>
            </a:r>
          </a:p>
          <a:p>
            <a:pPr>
              <a:buFont typeface="Wingdings" panose="05000000000000000000" pitchFamily="2" charset="2"/>
              <a:buChar char="ü"/>
            </a:pPr>
            <a:r>
              <a:rPr lang="en-US" sz="2400" dirty="0"/>
              <a:t>Properly worn face mask provided by the Board each session (if required)</a:t>
            </a:r>
          </a:p>
          <a:p>
            <a:pPr>
              <a:buFont typeface="Wingdings" panose="05000000000000000000" pitchFamily="2" charset="2"/>
              <a:buChar char="ü"/>
            </a:pPr>
            <a:r>
              <a:rPr lang="en-US" sz="2400" dirty="0"/>
              <a:t>Applicant number card (supplied by the Board)</a:t>
            </a:r>
          </a:p>
          <a:p>
            <a:pPr>
              <a:buFont typeface="Wingdings" panose="05000000000000000000" pitchFamily="2" charset="2"/>
              <a:buChar char="ü"/>
            </a:pPr>
            <a:r>
              <a:rPr lang="en-US" sz="2400" dirty="0"/>
              <a:t>Seating card (supplied by the Board)</a:t>
            </a:r>
          </a:p>
          <a:p>
            <a:pPr>
              <a:buFont typeface="Wingdings" panose="05000000000000000000" pitchFamily="2" charset="2"/>
              <a:buChar char="ü"/>
            </a:pPr>
            <a:r>
              <a:rPr lang="en-US" sz="2400" dirty="0"/>
              <a:t>NCBE number card (supplied by the Board on Day 2)</a:t>
            </a:r>
          </a:p>
          <a:p>
            <a:pPr>
              <a:buFont typeface="Wingdings" panose="05000000000000000000" pitchFamily="2" charset="2"/>
              <a:buChar char="ü"/>
            </a:pPr>
            <a:r>
              <a:rPr lang="en-US" sz="2400" dirty="0"/>
              <a:t>Pens with blue or black ink and/or #2 pencils </a:t>
            </a:r>
          </a:p>
          <a:p>
            <a:pPr>
              <a:buFont typeface="Wingdings" panose="05000000000000000000" pitchFamily="2" charset="2"/>
              <a:buChar char="ü"/>
            </a:pPr>
            <a:r>
              <a:rPr lang="en-US" sz="2400" dirty="0"/>
              <a:t>#2 pencils</a:t>
            </a:r>
          </a:p>
          <a:p>
            <a:endParaRPr lang="en-US" dirty="0"/>
          </a:p>
        </p:txBody>
      </p:sp>
    </p:spTree>
    <p:extLst>
      <p:ext uri="{BB962C8B-B14F-4D97-AF65-F5344CB8AC3E}">
        <p14:creationId xmlns:p14="http://schemas.microsoft.com/office/powerpoint/2010/main" val="367172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8BAB-8DFB-D15D-C698-52DC429BF97C}"/>
              </a:ext>
            </a:extLst>
          </p:cNvPr>
          <p:cNvSpPr>
            <a:spLocks noGrp="1"/>
          </p:cNvSpPr>
          <p:nvPr>
            <p:ph type="title"/>
          </p:nvPr>
        </p:nvSpPr>
        <p:spPr/>
        <p:txBody>
          <a:bodyPr/>
          <a:lstStyle/>
          <a:p>
            <a:pPr algn="ctr"/>
            <a:r>
              <a:rPr lang="en-US" b="1" dirty="0">
                <a:solidFill>
                  <a:schemeClr val="accent2"/>
                </a:solidFill>
              </a:rPr>
              <a:t>Permitted but Optional:</a:t>
            </a:r>
            <a:endParaRPr lang="en-US" b="1" dirty="0"/>
          </a:p>
        </p:txBody>
      </p:sp>
      <p:sp>
        <p:nvSpPr>
          <p:cNvPr id="3" name="Content Placeholder 2">
            <a:extLst>
              <a:ext uri="{FF2B5EF4-FFF2-40B4-BE49-F238E27FC236}">
                <a16:creationId xmlns:a16="http://schemas.microsoft.com/office/drawing/2014/main" id="{CBC223EC-4A1A-446C-8CFC-4B40675245B6}"/>
              </a:ext>
            </a:extLst>
          </p:cNvPr>
          <p:cNvSpPr>
            <a:spLocks noGrp="1"/>
          </p:cNvSpPr>
          <p:nvPr>
            <p:ph idx="1"/>
          </p:nvPr>
        </p:nvSpPr>
        <p:spPr/>
        <p:txBody>
          <a:bodyPr/>
          <a:lstStyle/>
          <a:p>
            <a:pPr>
              <a:buFont typeface="Wingdings" panose="05000000000000000000" pitchFamily="2" charset="2"/>
              <a:buChar char="ü"/>
            </a:pPr>
            <a:r>
              <a:rPr lang="en-US" sz="2400" dirty="0"/>
              <a:t>Tissues (provided by the Board on both days)</a:t>
            </a:r>
          </a:p>
          <a:p>
            <a:pPr>
              <a:buFont typeface="Wingdings" panose="05000000000000000000" pitchFamily="2" charset="2"/>
              <a:buChar char="ü"/>
            </a:pPr>
            <a:r>
              <a:rPr lang="en-US" sz="2400" dirty="0"/>
              <a:t>Clear, non-alcoholic beverage in a clear container with a closeable cover/lid</a:t>
            </a:r>
          </a:p>
          <a:p>
            <a:pPr>
              <a:buFont typeface="Wingdings" panose="05000000000000000000" pitchFamily="2" charset="2"/>
              <a:buChar char="ü"/>
            </a:pPr>
            <a:r>
              <a:rPr lang="en-US" sz="2400" dirty="0"/>
              <a:t>Eyeglasses (without a case)</a:t>
            </a:r>
          </a:p>
          <a:p>
            <a:pPr>
              <a:buFont typeface="Wingdings" panose="05000000000000000000" pitchFamily="2" charset="2"/>
              <a:buChar char="ü"/>
            </a:pPr>
            <a:r>
              <a:rPr lang="en-US" sz="2400" dirty="0"/>
              <a:t>Eye drops</a:t>
            </a:r>
          </a:p>
          <a:p>
            <a:pPr>
              <a:buFont typeface="Wingdings" panose="05000000000000000000" pitchFamily="2" charset="2"/>
              <a:buChar char="ü"/>
            </a:pPr>
            <a:r>
              <a:rPr lang="en-US" sz="2400" dirty="0"/>
              <a:t>Ear plugs (provided by the Board)</a:t>
            </a:r>
          </a:p>
          <a:p>
            <a:pPr>
              <a:buFont typeface="Wingdings" panose="05000000000000000000" pitchFamily="2" charset="2"/>
              <a:buChar char="ü"/>
            </a:pPr>
            <a:r>
              <a:rPr lang="en-US" sz="2400" dirty="0"/>
              <a:t>Non-hooded sweater or sweatshirt (room temperatures may vary; dressing in layers is recommended)</a:t>
            </a:r>
          </a:p>
          <a:p>
            <a:endParaRPr lang="en-US" dirty="0"/>
          </a:p>
        </p:txBody>
      </p:sp>
    </p:spTree>
    <p:extLst>
      <p:ext uri="{BB962C8B-B14F-4D97-AF65-F5344CB8AC3E}">
        <p14:creationId xmlns:p14="http://schemas.microsoft.com/office/powerpoint/2010/main" val="261198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1708-B2B9-B6EA-5874-0083DCE30A9F}"/>
              </a:ext>
            </a:extLst>
          </p:cNvPr>
          <p:cNvSpPr>
            <a:spLocks noGrp="1"/>
          </p:cNvSpPr>
          <p:nvPr>
            <p:ph type="title"/>
          </p:nvPr>
        </p:nvSpPr>
        <p:spPr/>
        <p:txBody>
          <a:bodyPr/>
          <a:lstStyle/>
          <a:p>
            <a:pPr algn="ctr"/>
            <a:r>
              <a:rPr lang="en-US" b="1" dirty="0">
                <a:solidFill>
                  <a:schemeClr val="accent2"/>
                </a:solidFill>
              </a:rPr>
              <a:t>What NOT to bring to the exam:</a:t>
            </a:r>
            <a:endParaRPr lang="en-US" b="1" dirty="0"/>
          </a:p>
        </p:txBody>
      </p:sp>
      <p:sp>
        <p:nvSpPr>
          <p:cNvPr id="3" name="Content Placeholder 2">
            <a:extLst>
              <a:ext uri="{FF2B5EF4-FFF2-40B4-BE49-F238E27FC236}">
                <a16:creationId xmlns:a16="http://schemas.microsoft.com/office/drawing/2014/main" id="{E5D2ED73-B34F-E276-5B05-B6450D72E5A0}"/>
              </a:ext>
            </a:extLst>
          </p:cNvPr>
          <p:cNvSpPr>
            <a:spLocks noGrp="1"/>
          </p:cNvSpPr>
          <p:nvPr>
            <p:ph idx="1"/>
          </p:nvPr>
        </p:nvSpPr>
        <p:spPr/>
        <p:txBody>
          <a:bodyPr>
            <a:normAutofit fontScale="70000" lnSpcReduction="20000"/>
          </a:bodyPr>
          <a:lstStyle/>
          <a:p>
            <a:pPr>
              <a:buFont typeface="Wingdings" panose="05000000000000000000" pitchFamily="2" charset="2"/>
              <a:buChar char="ü"/>
            </a:pPr>
            <a:r>
              <a:rPr lang="en-US" sz="3600" dirty="0"/>
              <a:t>Food to be consumed during the exam (you are encouraged to bring lunch and/or snacks for consuming during lunch break-outside of exam room) </a:t>
            </a:r>
          </a:p>
          <a:p>
            <a:pPr lvl="1">
              <a:buFont typeface="Wingdings" panose="05000000000000000000" pitchFamily="2" charset="2"/>
              <a:buChar char="§"/>
            </a:pPr>
            <a:r>
              <a:rPr lang="en-US" sz="2900" dirty="0"/>
              <a:t>please refer to the Medical Alert Form to notify the Board if an accommodation is needed</a:t>
            </a:r>
          </a:p>
          <a:p>
            <a:pPr>
              <a:buFont typeface="Wingdings" panose="05000000000000000000" pitchFamily="2" charset="2"/>
              <a:buChar char="ü"/>
            </a:pPr>
            <a:r>
              <a:rPr lang="en-US" sz="3600" dirty="0"/>
              <a:t>Hats, hooded sweatshirts or sweaters, or similar head gear; multi-pocketed clothing, outerwear</a:t>
            </a:r>
          </a:p>
          <a:p>
            <a:pPr lvl="1">
              <a:buFont typeface="Wingdings" panose="05000000000000000000" pitchFamily="2" charset="2"/>
              <a:buChar char="§"/>
            </a:pPr>
            <a:r>
              <a:rPr lang="en-US" sz="2900" dirty="0"/>
              <a:t>Religious clothing, headwear, and/or traditional dress may be worn but is subject to inspection; prior notice to Executive Director is required</a:t>
            </a:r>
          </a:p>
          <a:p>
            <a:pPr>
              <a:buFont typeface="Wingdings" panose="05000000000000000000" pitchFamily="2" charset="2"/>
              <a:buChar char="ü"/>
            </a:pPr>
            <a:r>
              <a:rPr lang="en-US" sz="3600" dirty="0"/>
              <a:t>External mouse or keyboard</a:t>
            </a:r>
          </a:p>
          <a:p>
            <a:pPr>
              <a:buFont typeface="Wingdings" panose="05000000000000000000" pitchFamily="2" charset="2"/>
              <a:buChar char="ü"/>
            </a:pPr>
            <a:r>
              <a:rPr lang="en-US" sz="3600" dirty="0"/>
              <a:t>Personal flash drives</a:t>
            </a:r>
          </a:p>
          <a:p>
            <a:pPr>
              <a:buFont typeface="Wingdings" panose="05000000000000000000" pitchFamily="2" charset="2"/>
              <a:buChar char="ü"/>
            </a:pPr>
            <a:r>
              <a:rPr lang="en-US" sz="3600" dirty="0"/>
              <a:t>Retractable pens</a:t>
            </a:r>
          </a:p>
          <a:p>
            <a:pPr>
              <a:buFont typeface="Wingdings" panose="05000000000000000000" pitchFamily="2" charset="2"/>
              <a:buChar char="ü"/>
            </a:pPr>
            <a:r>
              <a:rPr lang="en-US" sz="3600" dirty="0"/>
              <a:t>Tobacco/Vape products</a:t>
            </a:r>
          </a:p>
        </p:txBody>
      </p:sp>
    </p:spTree>
    <p:extLst>
      <p:ext uri="{BB962C8B-B14F-4D97-AF65-F5344CB8AC3E}">
        <p14:creationId xmlns:p14="http://schemas.microsoft.com/office/powerpoint/2010/main" val="201871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6E33-941D-5B16-158E-2DFA0554A56F}"/>
              </a:ext>
            </a:extLst>
          </p:cNvPr>
          <p:cNvSpPr>
            <a:spLocks noGrp="1"/>
          </p:cNvSpPr>
          <p:nvPr>
            <p:ph type="title"/>
          </p:nvPr>
        </p:nvSpPr>
        <p:spPr/>
        <p:txBody>
          <a:bodyPr/>
          <a:lstStyle/>
          <a:p>
            <a:pPr algn="ctr"/>
            <a:r>
              <a:rPr lang="en-US" sz="4800" b="1" dirty="0">
                <a:solidFill>
                  <a:schemeClr val="accent2"/>
                </a:solidFill>
              </a:rPr>
              <a:t>Items not allowed in exam room:</a:t>
            </a:r>
            <a:endParaRPr lang="en-US" b="1" dirty="0"/>
          </a:p>
        </p:txBody>
      </p:sp>
      <p:sp>
        <p:nvSpPr>
          <p:cNvPr id="3" name="Content Placeholder 2">
            <a:extLst>
              <a:ext uri="{FF2B5EF4-FFF2-40B4-BE49-F238E27FC236}">
                <a16:creationId xmlns:a16="http://schemas.microsoft.com/office/drawing/2014/main" id="{254BE418-4E3B-1BAB-C768-F6526BC62CCA}"/>
              </a:ext>
            </a:extLst>
          </p:cNvPr>
          <p:cNvSpPr>
            <a:spLocks noGrp="1"/>
          </p:cNvSpPr>
          <p:nvPr>
            <p:ph idx="1"/>
          </p:nvPr>
        </p:nvSpPr>
        <p:spPr/>
        <p:txBody>
          <a:bodyPr/>
          <a:lstStyle/>
          <a:p>
            <a:pPr lvl="1">
              <a:buFont typeface="Wingdings" panose="05000000000000000000" pitchFamily="2" charset="2"/>
              <a:buChar char="§"/>
            </a:pPr>
            <a:endParaRPr lang="en-US" sz="2800" dirty="0"/>
          </a:p>
          <a:p>
            <a:pPr lvl="1">
              <a:buFont typeface="Wingdings" panose="05000000000000000000" pitchFamily="2" charset="2"/>
              <a:buChar char="ü"/>
            </a:pPr>
            <a:r>
              <a:rPr lang="en-US" sz="2800" dirty="0"/>
              <a:t>Cell Phones/Smartphones/Tablets (can leave in secured location at registration area with monitor – will not have access to cell phone until end of day)</a:t>
            </a:r>
          </a:p>
          <a:p>
            <a:pPr lvl="1">
              <a:buFont typeface="Wingdings" panose="05000000000000000000" pitchFamily="2" charset="2"/>
              <a:buChar char="ü"/>
            </a:pPr>
            <a:r>
              <a:rPr lang="en-US" sz="2800" dirty="0"/>
              <a:t>iPods</a:t>
            </a:r>
          </a:p>
          <a:p>
            <a:pPr lvl="1">
              <a:buFont typeface="Wingdings" panose="05000000000000000000" pitchFamily="2" charset="2"/>
              <a:buChar char="ü"/>
            </a:pPr>
            <a:r>
              <a:rPr lang="en-US" sz="2800" dirty="0"/>
              <a:t>Any two-way communication and/or similar electronic communication devices</a:t>
            </a:r>
          </a:p>
          <a:p>
            <a:endParaRPr lang="en-US" dirty="0"/>
          </a:p>
        </p:txBody>
      </p:sp>
    </p:spTree>
    <p:extLst>
      <p:ext uri="{BB962C8B-B14F-4D97-AF65-F5344CB8AC3E}">
        <p14:creationId xmlns:p14="http://schemas.microsoft.com/office/powerpoint/2010/main" val="25187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9110-1AD6-56B4-862B-723B33762CCC}"/>
              </a:ext>
            </a:extLst>
          </p:cNvPr>
          <p:cNvSpPr>
            <a:spLocks noGrp="1"/>
          </p:cNvSpPr>
          <p:nvPr>
            <p:ph type="title"/>
          </p:nvPr>
        </p:nvSpPr>
        <p:spPr/>
        <p:txBody>
          <a:bodyPr/>
          <a:lstStyle/>
          <a:p>
            <a:pPr algn="ctr"/>
            <a:r>
              <a:rPr lang="en-US" b="1" dirty="0">
                <a:solidFill>
                  <a:schemeClr val="accent2"/>
                </a:solidFill>
              </a:rPr>
              <a:t>What we provide:</a:t>
            </a:r>
            <a:endParaRPr lang="en-US" b="1" dirty="0"/>
          </a:p>
        </p:txBody>
      </p:sp>
      <p:sp>
        <p:nvSpPr>
          <p:cNvPr id="3" name="Content Placeholder 2">
            <a:extLst>
              <a:ext uri="{FF2B5EF4-FFF2-40B4-BE49-F238E27FC236}">
                <a16:creationId xmlns:a16="http://schemas.microsoft.com/office/drawing/2014/main" id="{7448677C-79B3-A1D9-C6C1-68EAFB41031C}"/>
              </a:ext>
            </a:extLst>
          </p:cNvPr>
          <p:cNvSpPr>
            <a:spLocks noGrp="1"/>
          </p:cNvSpPr>
          <p:nvPr>
            <p:ph idx="1"/>
          </p:nvPr>
        </p:nvSpPr>
        <p:spPr/>
        <p:txBody>
          <a:bodyPr>
            <a:normAutofit lnSpcReduction="10000"/>
          </a:bodyPr>
          <a:lstStyle/>
          <a:p>
            <a:pPr lvl="1">
              <a:buFont typeface="Wingdings" panose="05000000000000000000" pitchFamily="2" charset="2"/>
              <a:buChar char="ü"/>
            </a:pPr>
            <a:r>
              <a:rPr lang="en-US" sz="2800" dirty="0"/>
              <a:t>Power at your seat for your laptop</a:t>
            </a:r>
          </a:p>
          <a:p>
            <a:pPr lvl="1">
              <a:buFont typeface="Wingdings" panose="05000000000000000000" pitchFamily="2" charset="2"/>
              <a:buChar char="ü"/>
            </a:pPr>
            <a:r>
              <a:rPr lang="en-US" sz="2800" dirty="0"/>
              <a:t>Writing implements if needed (you may bring your own)</a:t>
            </a:r>
          </a:p>
          <a:p>
            <a:pPr lvl="2">
              <a:buFont typeface="Wingdings" panose="05000000000000000000" pitchFamily="2" charset="2"/>
              <a:buChar char="§"/>
            </a:pPr>
            <a:r>
              <a:rPr lang="en-US" sz="2400" dirty="0"/>
              <a:t>Tuesday: non-retractable pens &amp; pre-sharpened #2 pencils</a:t>
            </a:r>
          </a:p>
          <a:p>
            <a:pPr lvl="2">
              <a:buFont typeface="Wingdings" panose="05000000000000000000" pitchFamily="2" charset="2"/>
              <a:buChar char="§"/>
            </a:pPr>
            <a:r>
              <a:rPr lang="en-US" sz="2400" dirty="0"/>
              <a:t>Wednesday: pre-sharpened #2 pencils</a:t>
            </a:r>
          </a:p>
          <a:p>
            <a:pPr lvl="1">
              <a:buFont typeface="Wingdings" panose="05000000000000000000" pitchFamily="2" charset="2"/>
              <a:buChar char="ü"/>
            </a:pPr>
            <a:r>
              <a:rPr lang="en-US" sz="2800" dirty="0"/>
              <a:t>Scrap paper (Day 1 only)</a:t>
            </a:r>
          </a:p>
          <a:p>
            <a:pPr lvl="1">
              <a:buFont typeface="Wingdings" panose="05000000000000000000" pitchFamily="2" charset="2"/>
              <a:buChar char="ü"/>
            </a:pPr>
            <a:r>
              <a:rPr lang="en-US" sz="2800" dirty="0"/>
              <a:t>Tissues</a:t>
            </a:r>
          </a:p>
          <a:p>
            <a:pPr lvl="1">
              <a:buFont typeface="Wingdings" panose="05000000000000000000" pitchFamily="2" charset="2"/>
              <a:buChar char="ü"/>
            </a:pPr>
            <a:r>
              <a:rPr lang="en-US" sz="2800" dirty="0"/>
              <a:t>Surgical-style masks</a:t>
            </a:r>
          </a:p>
          <a:p>
            <a:pPr lvl="1">
              <a:buFont typeface="Wingdings" panose="05000000000000000000" pitchFamily="2" charset="2"/>
              <a:buChar char="ü"/>
            </a:pPr>
            <a:r>
              <a:rPr lang="en-US" sz="2800" dirty="0"/>
              <a:t>Your applicant number, seat assignment and NCBE numbers</a:t>
            </a:r>
          </a:p>
          <a:p>
            <a:pPr lvl="1">
              <a:buFont typeface="Wingdings" panose="05000000000000000000" pitchFamily="2" charset="2"/>
              <a:buChar char="ü"/>
            </a:pPr>
            <a:r>
              <a:rPr lang="en-US" sz="2800" dirty="0"/>
              <a:t>Extegrity laptop instructions</a:t>
            </a:r>
          </a:p>
          <a:p>
            <a:endParaRPr lang="en-US" dirty="0"/>
          </a:p>
        </p:txBody>
      </p:sp>
    </p:spTree>
    <p:extLst>
      <p:ext uri="{BB962C8B-B14F-4D97-AF65-F5344CB8AC3E}">
        <p14:creationId xmlns:p14="http://schemas.microsoft.com/office/powerpoint/2010/main" val="142384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8220-5BF1-470F-9619-EB079A214892}"/>
              </a:ext>
            </a:extLst>
          </p:cNvPr>
          <p:cNvSpPr>
            <a:spLocks noGrp="1"/>
          </p:cNvSpPr>
          <p:nvPr>
            <p:ph type="title"/>
          </p:nvPr>
        </p:nvSpPr>
        <p:spPr/>
        <p:txBody>
          <a:bodyPr/>
          <a:lstStyle/>
          <a:p>
            <a:r>
              <a:rPr lang="en-US" dirty="0">
                <a:solidFill>
                  <a:schemeClr val="accent2"/>
                </a:solidFill>
              </a:rPr>
              <a:t>Housekeeping Items:</a:t>
            </a:r>
          </a:p>
        </p:txBody>
      </p:sp>
      <p:sp>
        <p:nvSpPr>
          <p:cNvPr id="3" name="Content Placeholder 2">
            <a:extLst>
              <a:ext uri="{FF2B5EF4-FFF2-40B4-BE49-F238E27FC236}">
                <a16:creationId xmlns:a16="http://schemas.microsoft.com/office/drawing/2014/main" id="{30BDAB54-A17C-4A0F-B67A-3B1E2B23519F}"/>
              </a:ext>
            </a:extLst>
          </p:cNvPr>
          <p:cNvSpPr>
            <a:spLocks noGrp="1"/>
          </p:cNvSpPr>
          <p:nvPr>
            <p:ph idx="1"/>
          </p:nvPr>
        </p:nvSpPr>
        <p:spPr/>
        <p:txBody>
          <a:bodyPr>
            <a:normAutofit/>
          </a:bodyPr>
          <a:lstStyle/>
          <a:p>
            <a:endParaRPr lang="en-US" dirty="0"/>
          </a:p>
          <a:p>
            <a:pPr>
              <a:buFont typeface="Wingdings" panose="05000000000000000000" pitchFamily="2" charset="2"/>
              <a:buChar char="ü"/>
            </a:pPr>
            <a:r>
              <a:rPr lang="en-US" sz="2400" dirty="0"/>
              <a:t>Questions about your individual application should be sent to our office through the applicant portal</a:t>
            </a:r>
          </a:p>
          <a:p>
            <a:pPr>
              <a:buFont typeface="Wingdings" panose="05000000000000000000" pitchFamily="2" charset="2"/>
              <a:buChar char="ü"/>
            </a:pPr>
            <a:r>
              <a:rPr lang="en-US" sz="2400" dirty="0"/>
              <a:t>If you need additional information, please review our website.  If your question is not addressed on our website, please ask our office directly rather than relying on a third party</a:t>
            </a:r>
          </a:p>
          <a:p>
            <a:endParaRPr lang="en-US" dirty="0"/>
          </a:p>
        </p:txBody>
      </p:sp>
    </p:spTree>
    <p:extLst>
      <p:ext uri="{BB962C8B-B14F-4D97-AF65-F5344CB8AC3E}">
        <p14:creationId xmlns:p14="http://schemas.microsoft.com/office/powerpoint/2010/main" val="3958872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907E-00B6-8281-6407-0D43DA4E2AE7}"/>
              </a:ext>
            </a:extLst>
          </p:cNvPr>
          <p:cNvSpPr>
            <a:spLocks noGrp="1"/>
          </p:cNvSpPr>
          <p:nvPr>
            <p:ph type="title"/>
          </p:nvPr>
        </p:nvSpPr>
        <p:spPr/>
        <p:txBody>
          <a:bodyPr/>
          <a:lstStyle/>
          <a:p>
            <a:r>
              <a:rPr lang="en-US" b="1" dirty="0">
                <a:solidFill>
                  <a:schemeClr val="accent2"/>
                </a:solidFill>
              </a:rPr>
              <a:t>Extegrity/Exam4 (for Laptop Users):</a:t>
            </a:r>
            <a:endParaRPr lang="en-US" b="1" dirty="0"/>
          </a:p>
        </p:txBody>
      </p:sp>
      <p:sp>
        <p:nvSpPr>
          <p:cNvPr id="3" name="Content Placeholder 2">
            <a:extLst>
              <a:ext uri="{FF2B5EF4-FFF2-40B4-BE49-F238E27FC236}">
                <a16:creationId xmlns:a16="http://schemas.microsoft.com/office/drawing/2014/main" id="{9D0900B3-F211-0557-3ED7-7AC0DDC30123}"/>
              </a:ext>
            </a:extLst>
          </p:cNvPr>
          <p:cNvSpPr>
            <a:spLocks noGrp="1"/>
          </p:cNvSpPr>
          <p:nvPr>
            <p:ph idx="1"/>
          </p:nvPr>
        </p:nvSpPr>
        <p:spPr/>
        <p:txBody>
          <a:bodyPr>
            <a:normAutofit lnSpcReduction="10000"/>
          </a:bodyPr>
          <a:lstStyle/>
          <a:p>
            <a:pPr lvl="1">
              <a:buFont typeface="Wingdings" panose="05000000000000000000" pitchFamily="2" charset="2"/>
              <a:buChar char="ü"/>
            </a:pPr>
            <a:r>
              <a:rPr lang="en-US" sz="2000" dirty="0"/>
              <a:t>Download periods for each exam administration will be provided on our website:</a:t>
            </a:r>
          </a:p>
          <a:p>
            <a:pPr lvl="5">
              <a:buFont typeface="Wingdings" panose="05000000000000000000" pitchFamily="2" charset="2"/>
              <a:buChar char="§"/>
            </a:pPr>
            <a:r>
              <a:rPr lang="en-US" sz="1800" dirty="0"/>
              <a:t>Regular Download Period ($110 fee)</a:t>
            </a:r>
          </a:p>
          <a:p>
            <a:pPr lvl="5">
              <a:buFont typeface="Wingdings" panose="05000000000000000000" pitchFamily="2" charset="2"/>
              <a:buChar char="§"/>
            </a:pPr>
            <a:r>
              <a:rPr lang="en-US" sz="1800" dirty="0"/>
              <a:t>Late Download Period ($160 fee)</a:t>
            </a:r>
          </a:p>
          <a:p>
            <a:pPr lvl="5">
              <a:lnSpc>
                <a:spcPct val="100000"/>
              </a:lnSpc>
              <a:buFont typeface="Wingdings" panose="05000000000000000000" pitchFamily="2" charset="2"/>
              <a:buChar char="§"/>
            </a:pPr>
            <a:r>
              <a:rPr lang="en-US" sz="1800" dirty="0"/>
              <a:t>Late Manual Download ($220 fee)</a:t>
            </a:r>
          </a:p>
          <a:p>
            <a:pPr lvl="1">
              <a:lnSpc>
                <a:spcPct val="100000"/>
              </a:lnSpc>
              <a:buFont typeface="Wingdings" panose="05000000000000000000" pitchFamily="2" charset="2"/>
              <a:buChar char="ü"/>
            </a:pPr>
            <a:r>
              <a:rPr lang="en-US" sz="2000" dirty="0"/>
              <a:t>Run as many mock tests as you want</a:t>
            </a:r>
          </a:p>
          <a:p>
            <a:pPr lvl="1">
              <a:lnSpc>
                <a:spcPct val="100000"/>
              </a:lnSpc>
              <a:buFont typeface="Wingdings" panose="05000000000000000000" pitchFamily="2" charset="2"/>
              <a:buChar char="ü"/>
            </a:pPr>
            <a:r>
              <a:rPr lang="en-US" sz="2000" dirty="0"/>
              <a:t>No spell check</a:t>
            </a:r>
          </a:p>
          <a:p>
            <a:pPr lvl="1">
              <a:lnSpc>
                <a:spcPct val="100000"/>
              </a:lnSpc>
              <a:buFont typeface="Wingdings" panose="05000000000000000000" pitchFamily="2" charset="2"/>
              <a:buChar char="ü"/>
            </a:pPr>
            <a:r>
              <a:rPr lang="en-US" sz="2000" dirty="0"/>
              <a:t>Cut and paste (but be careful)</a:t>
            </a:r>
          </a:p>
          <a:p>
            <a:pPr lvl="1">
              <a:lnSpc>
                <a:spcPct val="100000"/>
              </a:lnSpc>
              <a:buFont typeface="Wingdings" panose="05000000000000000000" pitchFamily="2" charset="2"/>
              <a:buChar char="ü"/>
            </a:pPr>
            <a:r>
              <a:rPr lang="en-US" sz="2000" dirty="0"/>
              <a:t>Tech Support on site</a:t>
            </a:r>
          </a:p>
          <a:p>
            <a:pPr lvl="1">
              <a:lnSpc>
                <a:spcPct val="100000"/>
              </a:lnSpc>
              <a:buFont typeface="Wingdings" panose="05000000000000000000" pitchFamily="2" charset="2"/>
              <a:buChar char="ü"/>
            </a:pPr>
            <a:r>
              <a:rPr lang="en-US" sz="2000" dirty="0"/>
              <a:t>Don’t wait to work with the software</a:t>
            </a:r>
          </a:p>
          <a:p>
            <a:pPr lvl="1">
              <a:lnSpc>
                <a:spcPct val="100000"/>
              </a:lnSpc>
              <a:buFont typeface="Wingdings" panose="05000000000000000000" pitchFamily="2" charset="2"/>
              <a:buChar char="ü"/>
            </a:pPr>
            <a:r>
              <a:rPr lang="en-US" sz="2000" dirty="0"/>
              <a:t>Monitors do not provide tech support!</a:t>
            </a:r>
          </a:p>
          <a:p>
            <a:pPr lvl="1">
              <a:lnSpc>
                <a:spcPct val="100000"/>
              </a:lnSpc>
              <a:buFont typeface="Wingdings" panose="05000000000000000000" pitchFamily="2" charset="2"/>
              <a:buChar char="ü"/>
            </a:pPr>
            <a:r>
              <a:rPr lang="en-US" sz="2000" dirty="0"/>
              <a:t>If laptop crashes, you must hand-write remainder of exam</a:t>
            </a:r>
          </a:p>
          <a:p>
            <a:endParaRPr lang="en-US" dirty="0"/>
          </a:p>
        </p:txBody>
      </p:sp>
    </p:spTree>
    <p:extLst>
      <p:ext uri="{BB962C8B-B14F-4D97-AF65-F5344CB8AC3E}">
        <p14:creationId xmlns:p14="http://schemas.microsoft.com/office/powerpoint/2010/main" val="416667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8177212" y="634946"/>
            <a:ext cx="3372529" cy="5055904"/>
          </a:xfrm>
        </p:spPr>
        <p:txBody>
          <a:bodyPr anchor="ctr">
            <a:normAutofit/>
          </a:bodyPr>
          <a:lstStyle/>
          <a:p>
            <a:pPr algn="ctr"/>
            <a:r>
              <a:rPr lang="en-US" dirty="0"/>
              <a:t>Upcoming Deadlines </a:t>
            </a:r>
            <a:r>
              <a:rPr lang="en-US" sz="3600" dirty="0"/>
              <a:t>(please continue to monitor applicant portal, website and email)</a:t>
            </a:r>
            <a:br>
              <a:rPr lang="en-US" dirty="0"/>
            </a:br>
            <a:br>
              <a:rPr lang="en-US" sz="2800" dirty="0"/>
            </a:br>
            <a:br>
              <a:rPr lang="en-US" sz="2800" dirty="0"/>
            </a:br>
            <a:endParaRPr lang="en-US" sz="2800" dirty="0"/>
          </a:p>
        </p:txBody>
      </p:sp>
      <p:cxnSp>
        <p:nvCxnSpPr>
          <p:cNvPr id="13" name="Straight Connector 12">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8" name="Content Placeholder 2" descr="timeline">
            <a:extLst>
              <a:ext uri="{FF2B5EF4-FFF2-40B4-BE49-F238E27FC236}">
                <a16:creationId xmlns:a16="http://schemas.microsoft.com/office/drawing/2014/main" id="{2E07005E-0F02-42B7-B0CA-29130EBC5CCA}"/>
              </a:ext>
            </a:extLst>
          </p:cNvPr>
          <p:cNvGraphicFramePr/>
          <p:nvPr>
            <p:extLst>
              <p:ext uri="{D42A27DB-BD31-4B8C-83A1-F6EECF244321}">
                <p14:modId xmlns:p14="http://schemas.microsoft.com/office/powerpoint/2010/main" val="2024256722"/>
              </p:ext>
            </p:extLst>
          </p:nvPr>
        </p:nvGraphicFramePr>
        <p:xfrm>
          <a:off x="633413" y="639763"/>
          <a:ext cx="7223564" cy="536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E228C5-9C15-42EB-BC09-19FA1536C909}"/>
              </a:ext>
            </a:extLst>
          </p:cNvPr>
          <p:cNvSpPr txBox="1"/>
          <p:nvPr/>
        </p:nvSpPr>
        <p:spPr>
          <a:xfrm>
            <a:off x="2143647" y="2539650"/>
            <a:ext cx="2922751" cy="1246495"/>
          </a:xfrm>
          <a:prstGeom prst="rect">
            <a:avLst/>
          </a:prstGeom>
          <a:noFill/>
        </p:spPr>
        <p:txBody>
          <a:bodyPr wrap="square" rtlCol="0">
            <a:spAutoFit/>
          </a:bodyPr>
          <a:lstStyle/>
          <a:p>
            <a:pPr lvl="0">
              <a:lnSpc>
                <a:spcPct val="100000"/>
              </a:lnSpc>
            </a:pPr>
            <a:r>
              <a:rPr lang="en-US" sz="2500" dirty="0"/>
              <a:t>Two Weeks Before The First Day of The Exam</a:t>
            </a:r>
          </a:p>
        </p:txBody>
      </p:sp>
      <p:sp>
        <p:nvSpPr>
          <p:cNvPr id="4" name="TextBox 3">
            <a:extLst>
              <a:ext uri="{FF2B5EF4-FFF2-40B4-BE49-F238E27FC236}">
                <a16:creationId xmlns:a16="http://schemas.microsoft.com/office/drawing/2014/main" id="{EDB9DF75-8C15-4E96-80AE-D4EA1A21D0BE}"/>
              </a:ext>
            </a:extLst>
          </p:cNvPr>
          <p:cNvSpPr txBox="1"/>
          <p:nvPr/>
        </p:nvSpPr>
        <p:spPr>
          <a:xfrm>
            <a:off x="5329065" y="2295086"/>
            <a:ext cx="2265245" cy="1877437"/>
          </a:xfrm>
          <a:prstGeom prst="rect">
            <a:avLst/>
          </a:prstGeom>
          <a:noFill/>
        </p:spPr>
        <p:txBody>
          <a:bodyPr wrap="square" rtlCol="0">
            <a:spAutoFit/>
          </a:bodyPr>
          <a:lstStyle/>
          <a:p>
            <a:pPr lvl="0">
              <a:lnSpc>
                <a:spcPct val="100000"/>
              </a:lnSpc>
            </a:pPr>
            <a:r>
              <a:rPr lang="en-US" sz="1400" b="1" dirty="0"/>
              <a:t>Deadline: </a:t>
            </a:r>
            <a:r>
              <a:rPr lang="en-US" sz="1400" b="0" dirty="0"/>
              <a:t>2 Laptop forms, Medical Form, Exam Certificate Form</a:t>
            </a:r>
            <a:endParaRPr lang="en-US" sz="1400" dirty="0"/>
          </a:p>
          <a:p>
            <a:pPr lvl="0">
              <a:lnSpc>
                <a:spcPct val="100000"/>
              </a:lnSpc>
            </a:pPr>
            <a:r>
              <a:rPr lang="en-US" sz="1400" b="1" dirty="0"/>
              <a:t>School Documentation Deadline:  </a:t>
            </a:r>
            <a:r>
              <a:rPr lang="en-US" sz="1400" b="0" dirty="0"/>
              <a:t>Receipt of all School Certifications and Official Transcripts   </a:t>
            </a:r>
          </a:p>
          <a:p>
            <a:endParaRPr lang="en-US" dirty="0"/>
          </a:p>
        </p:txBody>
      </p:sp>
      <p:sp>
        <p:nvSpPr>
          <p:cNvPr id="5" name="TextBox 4">
            <a:extLst>
              <a:ext uri="{FF2B5EF4-FFF2-40B4-BE49-F238E27FC236}">
                <a16:creationId xmlns:a16="http://schemas.microsoft.com/office/drawing/2014/main" id="{2E4D9CD7-83B6-4BAD-9808-6CB1EC477DD5}"/>
              </a:ext>
            </a:extLst>
          </p:cNvPr>
          <p:cNvSpPr txBox="1"/>
          <p:nvPr/>
        </p:nvSpPr>
        <p:spPr>
          <a:xfrm>
            <a:off x="5329065" y="4534498"/>
            <a:ext cx="2084605" cy="523220"/>
          </a:xfrm>
          <a:prstGeom prst="rect">
            <a:avLst/>
          </a:prstGeom>
          <a:noFill/>
        </p:spPr>
        <p:txBody>
          <a:bodyPr wrap="square" rtlCol="0">
            <a:spAutoFit/>
          </a:bodyPr>
          <a:lstStyle/>
          <a:p>
            <a:r>
              <a:rPr lang="en-US" sz="1400" b="1" dirty="0"/>
              <a:t>Submit:</a:t>
            </a:r>
            <a:r>
              <a:rPr lang="en-US" sz="1400" dirty="0"/>
              <a:t>  COVID Consent Form (if required)</a:t>
            </a:r>
          </a:p>
        </p:txBody>
      </p:sp>
    </p:spTree>
    <p:extLst>
      <p:ext uri="{BB962C8B-B14F-4D97-AF65-F5344CB8AC3E}">
        <p14:creationId xmlns:p14="http://schemas.microsoft.com/office/powerpoint/2010/main" val="26378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1A8F-DC75-9177-E26A-9D1D6BCFDD22}"/>
              </a:ext>
            </a:extLst>
          </p:cNvPr>
          <p:cNvSpPr>
            <a:spLocks noGrp="1"/>
          </p:cNvSpPr>
          <p:nvPr>
            <p:ph type="title"/>
          </p:nvPr>
        </p:nvSpPr>
        <p:spPr/>
        <p:txBody>
          <a:bodyPr/>
          <a:lstStyle/>
          <a:p>
            <a:pPr algn="ctr"/>
            <a:r>
              <a:rPr lang="en-US" b="1" dirty="0">
                <a:solidFill>
                  <a:schemeClr val="accent2"/>
                </a:solidFill>
              </a:rPr>
              <a:t>Withdrawal from Exam</a:t>
            </a:r>
            <a:endParaRPr lang="en-US" b="1" dirty="0"/>
          </a:p>
        </p:txBody>
      </p:sp>
      <p:sp>
        <p:nvSpPr>
          <p:cNvPr id="3" name="Content Placeholder 2">
            <a:extLst>
              <a:ext uri="{FF2B5EF4-FFF2-40B4-BE49-F238E27FC236}">
                <a16:creationId xmlns:a16="http://schemas.microsoft.com/office/drawing/2014/main" id="{44EE926E-5952-6FDB-BD9D-FAB503EEDA12}"/>
              </a:ext>
            </a:extLst>
          </p:cNvPr>
          <p:cNvSpPr>
            <a:spLocks noGrp="1"/>
          </p:cNvSpPr>
          <p:nvPr>
            <p:ph idx="1"/>
          </p:nvPr>
        </p:nvSpPr>
        <p:spPr/>
        <p:txBody>
          <a:bodyPr>
            <a:normAutofit fontScale="92500" lnSpcReduction="10000"/>
          </a:bodyPr>
          <a:lstStyle/>
          <a:p>
            <a:pPr lvl="1">
              <a:buFont typeface="Wingdings" panose="05000000000000000000" pitchFamily="2" charset="2"/>
              <a:buChar char="ü"/>
            </a:pPr>
            <a:r>
              <a:rPr lang="en-US" sz="3000" dirty="0"/>
              <a:t>Two types of withdrawals:</a:t>
            </a:r>
          </a:p>
          <a:p>
            <a:pPr lvl="4">
              <a:buFont typeface="Wingdings" panose="05000000000000000000" pitchFamily="2" charset="2"/>
              <a:buChar char="§"/>
            </a:pPr>
            <a:r>
              <a:rPr lang="en-US" sz="2600" dirty="0"/>
              <a:t>Administrative Withdrawal – will occur if documentation is not provided by deadline</a:t>
            </a:r>
          </a:p>
          <a:p>
            <a:pPr lvl="4">
              <a:buFont typeface="Wingdings" panose="05000000000000000000" pitchFamily="2" charset="2"/>
              <a:buChar char="§"/>
            </a:pPr>
            <a:r>
              <a:rPr lang="en-US" sz="2600" dirty="0"/>
              <a:t>Withdrawal – Applicant is able to voluntarily withdraw from the exam up to the exam date</a:t>
            </a:r>
          </a:p>
          <a:p>
            <a:pPr lvl="1">
              <a:buFont typeface="Wingdings" panose="05000000000000000000" pitchFamily="2" charset="2"/>
              <a:buChar char="ü"/>
            </a:pPr>
            <a:r>
              <a:rPr lang="en-US" sz="3000" dirty="0"/>
              <a:t>Will have credit towards another exam </a:t>
            </a:r>
          </a:p>
          <a:p>
            <a:pPr lvl="4">
              <a:buFont typeface="Wingdings" panose="05000000000000000000" pitchFamily="2" charset="2"/>
              <a:buChar char="§"/>
            </a:pPr>
            <a:r>
              <a:rPr lang="en-US" sz="2600" dirty="0"/>
              <a:t>please check with MBBE office regarding number of credits/deadline to use credit)</a:t>
            </a:r>
          </a:p>
          <a:p>
            <a:pPr lvl="1">
              <a:buFont typeface="Wingdings" panose="05000000000000000000" pitchFamily="2" charset="2"/>
              <a:buChar char="ü"/>
            </a:pPr>
            <a:r>
              <a:rPr lang="en-US" sz="3000" dirty="0"/>
              <a:t>Please notify the Executive Director at your earliest convenience if you plan to withdraw from the exam</a:t>
            </a:r>
          </a:p>
          <a:p>
            <a:endParaRPr lang="en-US" dirty="0"/>
          </a:p>
        </p:txBody>
      </p:sp>
    </p:spTree>
    <p:extLst>
      <p:ext uri="{BB962C8B-B14F-4D97-AF65-F5344CB8AC3E}">
        <p14:creationId xmlns:p14="http://schemas.microsoft.com/office/powerpoint/2010/main" val="3367560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F89B-6427-76C9-B5CB-0A21C06EEDFA}"/>
              </a:ext>
            </a:extLst>
          </p:cNvPr>
          <p:cNvSpPr>
            <a:spLocks noGrp="1"/>
          </p:cNvSpPr>
          <p:nvPr>
            <p:ph type="ctrTitle"/>
          </p:nvPr>
        </p:nvSpPr>
        <p:spPr>
          <a:xfrm>
            <a:off x="1066800" y="-137160"/>
            <a:ext cx="10058400" cy="3566160"/>
          </a:xfrm>
        </p:spPr>
        <p:txBody>
          <a:bodyPr>
            <a:normAutofit/>
          </a:bodyPr>
          <a:lstStyle/>
          <a:p>
            <a:pPr algn="ctr"/>
            <a:r>
              <a:rPr lang="en-US" sz="7200" b="1" dirty="0">
                <a:solidFill>
                  <a:schemeClr val="accent2"/>
                </a:solidFill>
              </a:rPr>
              <a:t>Grade Release Information</a:t>
            </a:r>
          </a:p>
        </p:txBody>
      </p:sp>
      <p:sp>
        <p:nvSpPr>
          <p:cNvPr id="3" name="Subtitle 2">
            <a:extLst>
              <a:ext uri="{FF2B5EF4-FFF2-40B4-BE49-F238E27FC236}">
                <a16:creationId xmlns:a16="http://schemas.microsoft.com/office/drawing/2014/main" id="{8C965CA7-5967-260D-B0FD-416625B3306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058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AEEE-49ED-D5C2-2AA6-DF342E66DB0C}"/>
              </a:ext>
            </a:extLst>
          </p:cNvPr>
          <p:cNvSpPr>
            <a:spLocks noGrp="1"/>
          </p:cNvSpPr>
          <p:nvPr>
            <p:ph type="title"/>
          </p:nvPr>
        </p:nvSpPr>
        <p:spPr/>
        <p:txBody>
          <a:bodyPr/>
          <a:lstStyle/>
          <a:p>
            <a:pPr algn="ctr"/>
            <a:r>
              <a:rPr lang="en-US" b="1" dirty="0">
                <a:solidFill>
                  <a:schemeClr val="accent2"/>
                </a:solidFill>
              </a:rPr>
              <a:t>Notification of Results</a:t>
            </a:r>
          </a:p>
        </p:txBody>
      </p:sp>
      <p:sp>
        <p:nvSpPr>
          <p:cNvPr id="3" name="Content Placeholder 2">
            <a:extLst>
              <a:ext uri="{FF2B5EF4-FFF2-40B4-BE49-F238E27FC236}">
                <a16:creationId xmlns:a16="http://schemas.microsoft.com/office/drawing/2014/main" id="{46F0DB8B-5D66-29B9-D935-B650F568AEFF}"/>
              </a:ext>
            </a:extLst>
          </p:cNvPr>
          <p:cNvSpPr>
            <a:spLocks noGrp="1"/>
          </p:cNvSpPr>
          <p:nvPr>
            <p:ph idx="1"/>
          </p:nvPr>
        </p:nvSpPr>
        <p:spPr>
          <a:xfrm>
            <a:off x="1066800" y="1737360"/>
            <a:ext cx="10058400" cy="4023360"/>
          </a:xfrm>
        </p:spPr>
        <p:txBody>
          <a:bodyPr>
            <a:normAutofit lnSpcReduction="10000"/>
          </a:bodyPr>
          <a:lstStyle/>
          <a:p>
            <a:r>
              <a:rPr lang="en-US" b="1" dirty="0"/>
              <a:t>Maine Bar Admissions Rule 10(e):</a:t>
            </a:r>
          </a:p>
          <a:p>
            <a:r>
              <a:rPr lang="en-US" b="1" dirty="0"/>
              <a:t>Notification of Results. </a:t>
            </a:r>
            <a:r>
              <a:rPr lang="en-US" dirty="0"/>
              <a:t>The Board shall complete the grading of the examinations and notify all applicants of the results by regular mail within 75 days after the final day of an examination.</a:t>
            </a:r>
          </a:p>
          <a:p>
            <a:pPr>
              <a:buFont typeface="Wingdings" panose="05000000000000000000" pitchFamily="2" charset="2"/>
              <a:buChar char="ü"/>
            </a:pPr>
            <a:r>
              <a:rPr lang="en-US" dirty="0"/>
              <a:t>Once the Board finalizes the grades, a list of applicants who passed the exam will be posted online by applicant number and the results will be uploaded to the applicant portal for each applicant (</a:t>
            </a:r>
            <a:r>
              <a:rPr lang="en-US" i="1" dirty="0"/>
              <a:t>this is a manual process and takes time – please be patient with our office while we manually upload this information)</a:t>
            </a:r>
            <a:endParaRPr lang="en-US" dirty="0"/>
          </a:p>
          <a:p>
            <a:pPr>
              <a:buFont typeface="Wingdings" panose="05000000000000000000" pitchFamily="2" charset="2"/>
              <a:buChar char="ü"/>
            </a:pPr>
            <a:r>
              <a:rPr lang="en-US" dirty="0"/>
              <a:t>Three days after the results have been uploaded to the applicant portal for each individual applicant, the Board shall release for general public distribution and publication a list of successful applicants.</a:t>
            </a:r>
          </a:p>
          <a:p>
            <a:pPr>
              <a:buFont typeface="Wingdings" panose="05000000000000000000" pitchFamily="2" charset="2"/>
              <a:buChar char="ü"/>
            </a:pPr>
            <a:r>
              <a:rPr lang="en-US" i="1" dirty="0"/>
              <a:t>If you lose your applicant number, please do not contact the Maine Board of Bar Examiners to request your applicant number.  Board staff will NOT provide your applicant number to you.</a:t>
            </a:r>
          </a:p>
        </p:txBody>
      </p:sp>
    </p:spTree>
    <p:extLst>
      <p:ext uri="{BB962C8B-B14F-4D97-AF65-F5344CB8AC3E}">
        <p14:creationId xmlns:p14="http://schemas.microsoft.com/office/powerpoint/2010/main" val="406227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49DF-AC44-ACBB-9333-A79EBC5A130E}"/>
              </a:ext>
            </a:extLst>
          </p:cNvPr>
          <p:cNvSpPr>
            <a:spLocks noGrp="1"/>
          </p:cNvSpPr>
          <p:nvPr>
            <p:ph type="title"/>
          </p:nvPr>
        </p:nvSpPr>
        <p:spPr>
          <a:xfrm>
            <a:off x="1066800" y="414396"/>
            <a:ext cx="10058400" cy="3566160"/>
          </a:xfrm>
        </p:spPr>
        <p:txBody>
          <a:bodyPr>
            <a:normAutofit/>
          </a:bodyPr>
          <a:lstStyle/>
          <a:p>
            <a:pPr algn="ctr"/>
            <a:r>
              <a:rPr lang="en-US" sz="6600" b="1" dirty="0">
                <a:solidFill>
                  <a:schemeClr val="accent2"/>
                </a:solidFill>
              </a:rPr>
              <a:t>Good Character and Fitness </a:t>
            </a:r>
            <a:br>
              <a:rPr lang="en-US" sz="6600" b="1" dirty="0">
                <a:solidFill>
                  <a:schemeClr val="accent2"/>
                </a:solidFill>
              </a:rPr>
            </a:br>
            <a:r>
              <a:rPr lang="en-US" sz="6600" b="1" dirty="0">
                <a:solidFill>
                  <a:schemeClr val="accent2"/>
                </a:solidFill>
              </a:rPr>
              <a:t>To Practice Law</a:t>
            </a:r>
          </a:p>
        </p:txBody>
      </p:sp>
      <p:sp>
        <p:nvSpPr>
          <p:cNvPr id="3" name="Text Placeholder 2">
            <a:extLst>
              <a:ext uri="{FF2B5EF4-FFF2-40B4-BE49-F238E27FC236}">
                <a16:creationId xmlns:a16="http://schemas.microsoft.com/office/drawing/2014/main" id="{A0412C6E-F307-3082-3A4A-A24B0C058A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003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BC6E-609B-174D-1A85-BF7C317EC77A}"/>
              </a:ext>
            </a:extLst>
          </p:cNvPr>
          <p:cNvSpPr>
            <a:spLocks noGrp="1"/>
          </p:cNvSpPr>
          <p:nvPr>
            <p:ph type="title"/>
          </p:nvPr>
        </p:nvSpPr>
        <p:spPr>
          <a:xfrm>
            <a:off x="1097280" y="535859"/>
            <a:ext cx="10058400" cy="906093"/>
          </a:xfrm>
        </p:spPr>
        <p:txBody>
          <a:bodyPr>
            <a:normAutofit/>
          </a:bodyPr>
          <a:lstStyle/>
          <a:p>
            <a:pPr algn="ctr"/>
            <a:r>
              <a:rPr lang="en-US" sz="4000" b="1" dirty="0">
                <a:solidFill>
                  <a:schemeClr val="accent2"/>
                </a:solidFill>
              </a:rPr>
              <a:t>Rule 9 - Character and Fitness to Practice Law</a:t>
            </a:r>
          </a:p>
        </p:txBody>
      </p:sp>
      <p:sp>
        <p:nvSpPr>
          <p:cNvPr id="3" name="Content Placeholder 2">
            <a:extLst>
              <a:ext uri="{FF2B5EF4-FFF2-40B4-BE49-F238E27FC236}">
                <a16:creationId xmlns:a16="http://schemas.microsoft.com/office/drawing/2014/main" id="{F4E4D501-60E5-E7ED-DBA8-1C2759C8286B}"/>
              </a:ext>
            </a:extLst>
          </p:cNvPr>
          <p:cNvSpPr>
            <a:spLocks noGrp="1"/>
          </p:cNvSpPr>
          <p:nvPr>
            <p:ph idx="1"/>
          </p:nvPr>
        </p:nvSpPr>
        <p:spPr/>
        <p:txBody>
          <a:bodyPr>
            <a:normAutofit/>
          </a:bodyPr>
          <a:lstStyle/>
          <a:p>
            <a:r>
              <a:rPr lang="en-US" sz="1800" b="1" dirty="0"/>
              <a:t>RULE 9(a) General Requirement. </a:t>
            </a:r>
          </a:p>
          <a:p>
            <a:pPr>
              <a:buFont typeface="Wingdings" panose="05000000000000000000" pitchFamily="2" charset="2"/>
              <a:buChar char="ü"/>
            </a:pPr>
            <a:r>
              <a:rPr lang="en-US" sz="1800" dirty="0"/>
              <a:t>Each applicant shall produce to the Board satisfactory evidence of good character and fitness to practice law. </a:t>
            </a:r>
          </a:p>
          <a:p>
            <a:pPr>
              <a:buFont typeface="Wingdings" panose="05000000000000000000" pitchFamily="2" charset="2"/>
              <a:buChar char="ü"/>
            </a:pPr>
            <a:r>
              <a:rPr lang="en-US" sz="1800" dirty="0"/>
              <a:t>This burden is initially met by establishing in the completed application and additional materials required by Rule 5 the absence of any information adverse to the applicant’s character and fitness to practice law. </a:t>
            </a:r>
          </a:p>
          <a:p>
            <a:pPr>
              <a:buFont typeface="Wingdings" panose="05000000000000000000" pitchFamily="2" charset="2"/>
              <a:buChar char="ü"/>
            </a:pPr>
            <a:r>
              <a:rPr lang="en-US" sz="1800" dirty="0"/>
              <a:t>If any such adverse information is provided in the application and additional materials, or otherwise received by the Board, the applicant has the burden of producing further evidence to explain or rebut such information sufficiently to satisfy the Board that the applicant is of good character and is fit to practice law. </a:t>
            </a:r>
          </a:p>
          <a:p>
            <a:pPr>
              <a:buFont typeface="Wingdings" panose="05000000000000000000" pitchFamily="2" charset="2"/>
              <a:buChar char="ü"/>
            </a:pPr>
            <a:r>
              <a:rPr lang="en-US" sz="1800" dirty="0"/>
              <a:t>The attributes of character and fitness to practice law that are relevant to this determination are those pertinent to the trust placed in lawyers by the public and clients as well as to the requirement that lawyers in this state comply with the Maine Bar Rules and the Maine Rules of Professional Conduct</a:t>
            </a:r>
          </a:p>
        </p:txBody>
      </p:sp>
    </p:spTree>
    <p:extLst>
      <p:ext uri="{BB962C8B-B14F-4D97-AF65-F5344CB8AC3E}">
        <p14:creationId xmlns:p14="http://schemas.microsoft.com/office/powerpoint/2010/main" val="297862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595D-A53D-1FAA-1E96-049D6069DADC}"/>
              </a:ext>
            </a:extLst>
          </p:cNvPr>
          <p:cNvSpPr>
            <a:spLocks noGrp="1"/>
          </p:cNvSpPr>
          <p:nvPr>
            <p:ph type="title"/>
          </p:nvPr>
        </p:nvSpPr>
        <p:spPr>
          <a:xfrm>
            <a:off x="838200" y="103940"/>
            <a:ext cx="10515600" cy="1325563"/>
          </a:xfrm>
        </p:spPr>
        <p:txBody>
          <a:bodyPr>
            <a:normAutofit fontScale="90000"/>
          </a:bodyPr>
          <a:lstStyle/>
          <a:p>
            <a:pPr algn="ctr"/>
            <a:r>
              <a:rPr lang="en-US" dirty="0">
                <a:solidFill>
                  <a:schemeClr val="accent2">
                    <a:lumMod val="75000"/>
                  </a:schemeClr>
                </a:solidFill>
              </a:rPr>
              <a:t>Character and Fitness Investigations: Mental Health and Substance Use</a:t>
            </a:r>
          </a:p>
        </p:txBody>
      </p:sp>
      <p:sp>
        <p:nvSpPr>
          <p:cNvPr id="4" name="TextBox 3">
            <a:extLst>
              <a:ext uri="{FF2B5EF4-FFF2-40B4-BE49-F238E27FC236}">
                <a16:creationId xmlns:a16="http://schemas.microsoft.com/office/drawing/2014/main" id="{13DD5127-5C10-25FC-E6A1-0AC6D3E009A4}"/>
              </a:ext>
            </a:extLst>
          </p:cNvPr>
          <p:cNvSpPr txBox="1">
            <a:spLocks/>
          </p:cNvSpPr>
          <p:nvPr/>
        </p:nvSpPr>
        <p:spPr>
          <a:xfrm>
            <a:off x="676745" y="2155850"/>
            <a:ext cx="10838511" cy="1024138"/>
          </a:xfrm>
          <a:prstGeom prst="rect">
            <a:avLst/>
          </a:prstGeom>
          <a:noFill/>
          <a:ln w="12700">
            <a:solidFill>
              <a:schemeClr val="accent2"/>
            </a:solidFill>
            <a:prstDash val="dash"/>
          </a:ln>
        </p:spPr>
        <p:txBody>
          <a:bodyPr wrap="square" tIns="91440" bIns="91440" rtlCol="0" anchor="t">
            <a:noAutofit/>
          </a:bodyPr>
          <a:lstStyle/>
          <a:p>
            <a:r>
              <a:rPr lang="en-US" sz="1400" dirty="0"/>
              <a:t>Updates to the Maine Bar application have </a:t>
            </a:r>
            <a:r>
              <a:rPr lang="en-US" sz="1400" b="1" dirty="0"/>
              <a:t>eliminated the requirement </a:t>
            </a:r>
            <a:r>
              <a:rPr lang="en-US" sz="1400" dirty="0"/>
              <a:t>for applicants to divulge information about the diagnosis and treatment of mental health or substance use disorders. However, there are </a:t>
            </a:r>
            <a:r>
              <a:rPr lang="en-US" sz="1400" b="1" dirty="0"/>
              <a:t>limited</a:t>
            </a:r>
            <a:r>
              <a:rPr lang="en-US" sz="1400" dirty="0"/>
              <a:t> circumstances related to </a:t>
            </a:r>
            <a:r>
              <a:rPr lang="en-US" sz="1400" b="1" dirty="0"/>
              <a:t>conduct and behavior </a:t>
            </a:r>
            <a:r>
              <a:rPr lang="en-US" sz="1400" dirty="0"/>
              <a:t>when the Board may inquire into an applicant’s mental health as part of a character and fitness investigation. Note, for any character and fitness investigation, the applicant has the right to consult with and be represented by an attorney.</a:t>
            </a:r>
          </a:p>
        </p:txBody>
      </p:sp>
      <p:sp>
        <p:nvSpPr>
          <p:cNvPr id="22" name="TextBox 21">
            <a:extLst>
              <a:ext uri="{FF2B5EF4-FFF2-40B4-BE49-F238E27FC236}">
                <a16:creationId xmlns:a16="http://schemas.microsoft.com/office/drawing/2014/main" id="{D04F22B6-7506-16DE-7856-721C8A536449}"/>
              </a:ext>
            </a:extLst>
          </p:cNvPr>
          <p:cNvSpPr txBox="1">
            <a:spLocks/>
          </p:cNvSpPr>
          <p:nvPr/>
        </p:nvSpPr>
        <p:spPr>
          <a:xfrm>
            <a:off x="0" y="1429502"/>
            <a:ext cx="12192000" cy="592777"/>
          </a:xfrm>
          <a:prstGeom prst="rect">
            <a:avLst/>
          </a:prstGeom>
          <a:solidFill>
            <a:schemeClr val="accent2">
              <a:lumMod val="75000"/>
            </a:schemeClr>
          </a:solidFill>
          <a:ln w="12700">
            <a:noFill/>
            <a:prstDash val="dash"/>
          </a:ln>
        </p:spPr>
        <p:txBody>
          <a:bodyPr wrap="square" tIns="91440" bIns="91440" rtlCol="0" anchor="ctr">
            <a:noAutofit/>
          </a:bodyPr>
          <a:lstStyle/>
          <a:p>
            <a:pPr algn="ctr"/>
            <a:r>
              <a:rPr lang="en-US" i="1" dirty="0">
                <a:solidFill>
                  <a:schemeClr val="bg1"/>
                </a:solidFill>
              </a:rPr>
              <a:t>Diagnoses of and treatment for mental health or substance use disorders will </a:t>
            </a:r>
            <a:r>
              <a:rPr lang="en-US" i="1" u="sng" dirty="0">
                <a:solidFill>
                  <a:schemeClr val="bg1"/>
                </a:solidFill>
              </a:rPr>
              <a:t>never</a:t>
            </a:r>
            <a:r>
              <a:rPr lang="en-US" i="1" dirty="0">
                <a:solidFill>
                  <a:schemeClr val="bg1"/>
                </a:solidFill>
              </a:rPr>
              <a:t>, </a:t>
            </a:r>
            <a:r>
              <a:rPr lang="en-US" i="1" u="sng" dirty="0">
                <a:solidFill>
                  <a:schemeClr val="bg1"/>
                </a:solidFill>
              </a:rPr>
              <a:t>by itself</a:t>
            </a:r>
            <a:r>
              <a:rPr lang="en-US" i="1" dirty="0">
                <a:solidFill>
                  <a:schemeClr val="bg1"/>
                </a:solidFill>
              </a:rPr>
              <a:t>, be a basis for a character and fitness investigation.</a:t>
            </a:r>
          </a:p>
        </p:txBody>
      </p:sp>
      <p:cxnSp>
        <p:nvCxnSpPr>
          <p:cNvPr id="13" name="Straight Connector 12">
            <a:extLst>
              <a:ext uri="{FF2B5EF4-FFF2-40B4-BE49-F238E27FC236}">
                <a16:creationId xmlns:a16="http://schemas.microsoft.com/office/drawing/2014/main" id="{63B27567-4620-4B0C-82A0-7D65A8119DD4}"/>
              </a:ext>
            </a:extLst>
          </p:cNvPr>
          <p:cNvCxnSpPr>
            <a:cxnSpLocks/>
          </p:cNvCxnSpPr>
          <p:nvPr/>
        </p:nvCxnSpPr>
        <p:spPr>
          <a:xfrm>
            <a:off x="0" y="3599769"/>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 name="Rectangle 32">
            <a:extLst>
              <a:ext uri="{FF2B5EF4-FFF2-40B4-BE49-F238E27FC236}">
                <a16:creationId xmlns:a16="http://schemas.microsoft.com/office/drawing/2014/main" id="{8BA083B3-EF4F-B9DC-30CF-64940992B65A}"/>
              </a:ext>
            </a:extLst>
          </p:cNvPr>
          <p:cNvSpPr/>
          <p:nvPr/>
        </p:nvSpPr>
        <p:spPr>
          <a:xfrm>
            <a:off x="2972269" y="3408880"/>
            <a:ext cx="6247461" cy="3817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Basis for Mental Health or Substance Use Inquiries</a:t>
            </a:r>
          </a:p>
        </p:txBody>
      </p:sp>
      <p:sp>
        <p:nvSpPr>
          <p:cNvPr id="12" name="TextBox 11">
            <a:extLst>
              <a:ext uri="{FF2B5EF4-FFF2-40B4-BE49-F238E27FC236}">
                <a16:creationId xmlns:a16="http://schemas.microsoft.com/office/drawing/2014/main" id="{BF54A38A-7A9A-D835-5AB6-9C73E001642F}"/>
              </a:ext>
            </a:extLst>
          </p:cNvPr>
          <p:cNvSpPr txBox="1">
            <a:spLocks/>
          </p:cNvSpPr>
          <p:nvPr/>
        </p:nvSpPr>
        <p:spPr>
          <a:xfrm>
            <a:off x="676745" y="3924223"/>
            <a:ext cx="10838511" cy="2351468"/>
          </a:xfrm>
          <a:prstGeom prst="rect">
            <a:avLst/>
          </a:prstGeom>
          <a:solidFill>
            <a:schemeClr val="bg1"/>
          </a:solidFill>
          <a:ln w="12700">
            <a:solidFill>
              <a:schemeClr val="accent2"/>
            </a:solidFill>
            <a:prstDash val="dash"/>
          </a:ln>
        </p:spPr>
        <p:txBody>
          <a:bodyPr wrap="square" tIns="91440" bIns="91440" rtlCol="0" anchor="t">
            <a:noAutofit/>
          </a:bodyPr>
          <a:lstStyle/>
          <a:p>
            <a:pPr>
              <a:spcAft>
                <a:spcPts val="600"/>
              </a:spcAft>
            </a:pPr>
            <a:r>
              <a:rPr lang="en-US" sz="1600" dirty="0"/>
              <a:t>If the Board learns of conduct or behavior that is adverse to a finding of good character and fitness to practice law, and if that conduct or behavior is connected to mental health or substance use disorders, the Board may:</a:t>
            </a:r>
          </a:p>
          <a:p>
            <a:pPr marL="171450" indent="-171450">
              <a:buFont typeface="Arial" panose="020B0604020202020204" pitchFamily="34" charset="0"/>
              <a:buChar char="•"/>
            </a:pPr>
            <a:r>
              <a:rPr lang="en-US" sz="1600" dirty="0"/>
              <a:t>Ask for more </a:t>
            </a:r>
            <a:r>
              <a:rPr lang="en-US" sz="1600" b="1" dirty="0"/>
              <a:t>information and context </a:t>
            </a:r>
            <a:r>
              <a:rPr lang="en-US" sz="1600" dirty="0"/>
              <a:t>regarding the conduct or behavior, </a:t>
            </a:r>
          </a:p>
          <a:p>
            <a:pPr marL="171450" indent="-171450">
              <a:buFont typeface="Arial" panose="020B0604020202020204" pitchFamily="34" charset="0"/>
              <a:buChar char="•"/>
            </a:pPr>
            <a:r>
              <a:rPr lang="en-US" sz="1600" dirty="0"/>
              <a:t>Ask </a:t>
            </a:r>
            <a:r>
              <a:rPr lang="en-US" sz="1600" b="1" dirty="0"/>
              <a:t>follow up questions </a:t>
            </a:r>
            <a:r>
              <a:rPr lang="en-US" sz="1600" dirty="0"/>
              <a:t>regarding the conduct or behavior based on the applicant’s responses,</a:t>
            </a:r>
          </a:p>
          <a:p>
            <a:pPr marL="171450" indent="-171450">
              <a:spcAft>
                <a:spcPts val="600"/>
              </a:spcAft>
              <a:buFont typeface="Arial" panose="020B0604020202020204" pitchFamily="34" charset="0"/>
              <a:buChar char="•"/>
            </a:pPr>
            <a:r>
              <a:rPr lang="en-US" sz="1600" dirty="0"/>
              <a:t>Ask about </a:t>
            </a:r>
            <a:r>
              <a:rPr lang="en-US" sz="1600" b="1" dirty="0"/>
              <a:t>steps taken </a:t>
            </a:r>
            <a:r>
              <a:rPr lang="en-US" sz="1600" dirty="0"/>
              <a:t>to prevent the conduct or behavior from occurring again.</a:t>
            </a:r>
          </a:p>
          <a:p>
            <a:pPr>
              <a:spcAft>
                <a:spcPts val="600"/>
              </a:spcAft>
            </a:pPr>
            <a:r>
              <a:rPr lang="en-US" sz="1600" i="1" dirty="0"/>
              <a:t>Note, in the event that the MBBE receives information pertaining to an applicant's mental or physical impairment or disability, the MBBE will presume the applicant's fitness for good faith participation in the Maine Assistance Program for Lawyers and Judges or other treatment programs.</a:t>
            </a:r>
          </a:p>
        </p:txBody>
      </p:sp>
    </p:spTree>
    <p:extLst>
      <p:ext uri="{BB962C8B-B14F-4D97-AF65-F5344CB8AC3E}">
        <p14:creationId xmlns:p14="http://schemas.microsoft.com/office/powerpoint/2010/main" val="702731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595D-A53D-1FAA-1E96-049D6069DADC}"/>
              </a:ext>
            </a:extLst>
          </p:cNvPr>
          <p:cNvSpPr>
            <a:spLocks noGrp="1"/>
          </p:cNvSpPr>
          <p:nvPr>
            <p:ph type="title"/>
          </p:nvPr>
        </p:nvSpPr>
        <p:spPr>
          <a:xfrm>
            <a:off x="838200" y="103940"/>
            <a:ext cx="10515600" cy="1325563"/>
          </a:xfrm>
        </p:spPr>
        <p:txBody>
          <a:bodyPr>
            <a:normAutofit fontScale="90000"/>
          </a:bodyPr>
          <a:lstStyle/>
          <a:p>
            <a:pPr algn="ctr"/>
            <a:r>
              <a:rPr lang="en-US" dirty="0">
                <a:solidFill>
                  <a:schemeClr val="accent2">
                    <a:lumMod val="75000"/>
                  </a:schemeClr>
                </a:solidFill>
              </a:rPr>
              <a:t>Character and Fitness Investigations: Mental Health and Substance Use</a:t>
            </a:r>
            <a:endParaRPr lang="en-US" dirty="0">
              <a:solidFill>
                <a:schemeClr val="accent2">
                  <a:lumMod val="75000"/>
                </a:schemeClr>
              </a:solidFill>
              <a:highlight>
                <a:srgbClr val="FFFF00"/>
              </a:highlight>
            </a:endParaRPr>
          </a:p>
        </p:txBody>
      </p:sp>
      <p:grpSp>
        <p:nvGrpSpPr>
          <p:cNvPr id="36" name="Group 35">
            <a:extLst>
              <a:ext uri="{FF2B5EF4-FFF2-40B4-BE49-F238E27FC236}">
                <a16:creationId xmlns:a16="http://schemas.microsoft.com/office/drawing/2014/main" id="{5392512B-D6B0-89CD-9EBB-FF589FDFF93A}"/>
              </a:ext>
            </a:extLst>
          </p:cNvPr>
          <p:cNvGrpSpPr/>
          <p:nvPr/>
        </p:nvGrpSpPr>
        <p:grpSpPr>
          <a:xfrm>
            <a:off x="6090936" y="3060264"/>
            <a:ext cx="5582852" cy="984257"/>
            <a:chOff x="6090936" y="3131704"/>
            <a:chExt cx="5582852" cy="984257"/>
          </a:xfrm>
        </p:grpSpPr>
        <p:sp>
          <p:nvSpPr>
            <p:cNvPr id="7" name="TextBox 6">
              <a:extLst>
                <a:ext uri="{FF2B5EF4-FFF2-40B4-BE49-F238E27FC236}">
                  <a16:creationId xmlns:a16="http://schemas.microsoft.com/office/drawing/2014/main" id="{75A2A582-CAE1-FE80-0B3D-F48C8E9F0ED9}"/>
                </a:ext>
              </a:extLst>
            </p:cNvPr>
            <p:cNvSpPr txBox="1">
              <a:spLocks/>
            </p:cNvSpPr>
            <p:nvPr/>
          </p:nvSpPr>
          <p:spPr>
            <a:xfrm>
              <a:off x="6254862" y="3322940"/>
              <a:ext cx="5418926" cy="793021"/>
            </a:xfrm>
            <a:prstGeom prst="rect">
              <a:avLst/>
            </a:prstGeom>
            <a:solidFill>
              <a:schemeClr val="bg1"/>
            </a:solidFill>
            <a:ln w="12700">
              <a:solidFill>
                <a:schemeClr val="accent2"/>
              </a:solidFill>
              <a:prstDash val="dash"/>
            </a:ln>
          </p:spPr>
          <p:txBody>
            <a:bodyPr wrap="square" tIns="182880" bIns="91440" rtlCol="0" anchor="t">
              <a:noAutofit/>
            </a:bodyPr>
            <a:lstStyle>
              <a:defPPr>
                <a:defRPr lang="en-US"/>
              </a:defPPr>
              <a:lvl1pPr>
                <a:defRPr sz="1200"/>
              </a:lvl1pPr>
            </a:lstStyle>
            <a:p>
              <a:r>
                <a:rPr lang="en-US" sz="1400" dirty="0"/>
                <a:t>The applicant has a record of arrests, citations, or other criminal charges related drunk driving, public intoxication, or drug possession.</a:t>
              </a:r>
            </a:p>
          </p:txBody>
        </p:sp>
        <p:sp>
          <p:nvSpPr>
            <p:cNvPr id="8" name="TextBox 7">
              <a:extLst>
                <a:ext uri="{FF2B5EF4-FFF2-40B4-BE49-F238E27FC236}">
                  <a16:creationId xmlns:a16="http://schemas.microsoft.com/office/drawing/2014/main" id="{059F2EA0-C860-0A5E-1092-8E9D7B77424B}"/>
                </a:ext>
              </a:extLst>
            </p:cNvPr>
            <p:cNvSpPr txBox="1">
              <a:spLocks/>
            </p:cNvSpPr>
            <p:nvPr/>
          </p:nvSpPr>
          <p:spPr>
            <a:xfrm>
              <a:off x="6090936" y="3131704"/>
              <a:ext cx="4023360" cy="378273"/>
            </a:xfrm>
            <a:prstGeom prst="roundRect">
              <a:avLst>
                <a:gd name="adj" fmla="val 27338"/>
              </a:avLst>
            </a:prstGeom>
            <a:solidFill>
              <a:schemeClr val="accent4">
                <a:lumMod val="40000"/>
                <a:lumOff val="60000"/>
              </a:schemeClr>
            </a:solidFill>
          </p:spPr>
          <p:txBody>
            <a:bodyPr wrap="square" rtlCol="0" anchor="ctr">
              <a:noAutofit/>
            </a:bodyPr>
            <a:lstStyle/>
            <a:p>
              <a:r>
                <a:rPr lang="en-US" sz="1600" dirty="0"/>
                <a:t>Alcohol or Drug-related Criminal Charges</a:t>
              </a:r>
              <a:r>
                <a:rPr lang="en-US" sz="1600" baseline="30000" dirty="0"/>
                <a:t>2</a:t>
              </a:r>
              <a:endParaRPr lang="en-US" sz="1600" dirty="0"/>
            </a:p>
          </p:txBody>
        </p:sp>
      </p:grpSp>
      <p:sp>
        <p:nvSpPr>
          <p:cNvPr id="16" name="TextBox 15">
            <a:extLst>
              <a:ext uri="{FF2B5EF4-FFF2-40B4-BE49-F238E27FC236}">
                <a16:creationId xmlns:a16="http://schemas.microsoft.com/office/drawing/2014/main" id="{AF24699A-A7AC-0073-2BBE-B04379DF72C1}"/>
              </a:ext>
            </a:extLst>
          </p:cNvPr>
          <p:cNvSpPr txBox="1">
            <a:spLocks/>
          </p:cNvSpPr>
          <p:nvPr/>
        </p:nvSpPr>
        <p:spPr>
          <a:xfrm>
            <a:off x="828073" y="2081128"/>
            <a:ext cx="10525725" cy="902131"/>
          </a:xfrm>
          <a:prstGeom prst="rect">
            <a:avLst/>
          </a:prstGeom>
          <a:noFill/>
          <a:ln w="12700">
            <a:solidFill>
              <a:schemeClr val="accent2"/>
            </a:solidFill>
            <a:prstDash val="dash"/>
          </a:ln>
        </p:spPr>
        <p:txBody>
          <a:bodyPr wrap="square" tIns="91440" bIns="91440" rtlCol="0" anchor="ctr">
            <a:noAutofit/>
          </a:bodyPr>
          <a:lstStyle>
            <a:defPPr>
              <a:defRPr lang="en-US"/>
            </a:defPPr>
            <a:lvl1pPr>
              <a:defRPr sz="1600"/>
            </a:lvl1pPr>
          </a:lstStyle>
          <a:p>
            <a:r>
              <a:rPr lang="en-US" sz="1400" dirty="0"/>
              <a:t>There will be no direct inquiry into mental health or substance use disorders. The following are examples of when the Board may inquire into </a:t>
            </a:r>
            <a:r>
              <a:rPr lang="en-US" sz="1400" i="1" dirty="0"/>
              <a:t>conduct or behavior </a:t>
            </a:r>
            <a:r>
              <a:rPr lang="en-US" sz="1400" dirty="0"/>
              <a:t>that </a:t>
            </a:r>
            <a:r>
              <a:rPr lang="en-US" sz="1400" i="1" dirty="0"/>
              <a:t>could</a:t>
            </a:r>
            <a:r>
              <a:rPr lang="en-US" sz="1400" dirty="0"/>
              <a:t> elicit information on mental health or substance use disorders.</a:t>
            </a:r>
            <a:r>
              <a:rPr lang="en-US" sz="1400" baseline="30000" dirty="0"/>
              <a:t>1</a:t>
            </a:r>
            <a:r>
              <a:rPr lang="en-US" sz="1400" dirty="0"/>
              <a:t> Applicants should answer any inquiries from the Board as completely as possible to help the Board understand the reasons and circumstances for the applicant’s conduct or behavior.</a:t>
            </a:r>
          </a:p>
        </p:txBody>
      </p:sp>
      <p:sp>
        <p:nvSpPr>
          <p:cNvPr id="3" name="TextBox 2">
            <a:extLst>
              <a:ext uri="{FF2B5EF4-FFF2-40B4-BE49-F238E27FC236}">
                <a16:creationId xmlns:a16="http://schemas.microsoft.com/office/drawing/2014/main" id="{18521694-0CB9-A2C0-104C-8A0D889624BF}"/>
              </a:ext>
            </a:extLst>
          </p:cNvPr>
          <p:cNvSpPr txBox="1">
            <a:spLocks/>
          </p:cNvSpPr>
          <p:nvPr/>
        </p:nvSpPr>
        <p:spPr>
          <a:xfrm>
            <a:off x="0" y="1429502"/>
            <a:ext cx="12192000" cy="592777"/>
          </a:xfrm>
          <a:prstGeom prst="rect">
            <a:avLst/>
          </a:prstGeom>
          <a:solidFill>
            <a:schemeClr val="accent2">
              <a:lumMod val="75000"/>
            </a:schemeClr>
          </a:solidFill>
          <a:ln w="12700">
            <a:noFill/>
            <a:prstDash val="dash"/>
          </a:ln>
        </p:spPr>
        <p:txBody>
          <a:bodyPr wrap="square" tIns="91440" bIns="91440" rtlCol="0" anchor="ctr">
            <a:noAutofit/>
          </a:bodyPr>
          <a:lstStyle/>
          <a:p>
            <a:pPr algn="ctr"/>
            <a:r>
              <a:rPr lang="en-US" i="1" dirty="0">
                <a:solidFill>
                  <a:schemeClr val="bg1"/>
                </a:solidFill>
              </a:rPr>
              <a:t>Inquiries into mental health or substance use disorders will always be centered on </a:t>
            </a:r>
            <a:r>
              <a:rPr lang="en-US" i="1" u="sng" dirty="0">
                <a:solidFill>
                  <a:schemeClr val="bg1"/>
                </a:solidFill>
              </a:rPr>
              <a:t>conduct or behavior</a:t>
            </a:r>
            <a:r>
              <a:rPr lang="en-US" i="1" dirty="0">
                <a:solidFill>
                  <a:schemeClr val="bg1"/>
                </a:solidFill>
              </a:rPr>
              <a:t>.  </a:t>
            </a:r>
          </a:p>
        </p:txBody>
      </p:sp>
      <p:grpSp>
        <p:nvGrpSpPr>
          <p:cNvPr id="37" name="Group 36">
            <a:extLst>
              <a:ext uri="{FF2B5EF4-FFF2-40B4-BE49-F238E27FC236}">
                <a16:creationId xmlns:a16="http://schemas.microsoft.com/office/drawing/2014/main" id="{3905EB6A-DCF3-35FF-33D6-7D276DE5F0F6}"/>
              </a:ext>
            </a:extLst>
          </p:cNvPr>
          <p:cNvGrpSpPr/>
          <p:nvPr/>
        </p:nvGrpSpPr>
        <p:grpSpPr>
          <a:xfrm>
            <a:off x="240010" y="3060264"/>
            <a:ext cx="5582852" cy="1015302"/>
            <a:chOff x="240010" y="3131704"/>
            <a:chExt cx="5582852" cy="1015302"/>
          </a:xfrm>
        </p:grpSpPr>
        <p:sp>
          <p:nvSpPr>
            <p:cNvPr id="18" name="TextBox 17">
              <a:extLst>
                <a:ext uri="{FF2B5EF4-FFF2-40B4-BE49-F238E27FC236}">
                  <a16:creationId xmlns:a16="http://schemas.microsoft.com/office/drawing/2014/main" id="{56F7F57A-6292-E6C9-C3BD-94ACA2778E6A}"/>
                </a:ext>
              </a:extLst>
            </p:cNvPr>
            <p:cNvSpPr txBox="1">
              <a:spLocks/>
            </p:cNvSpPr>
            <p:nvPr/>
          </p:nvSpPr>
          <p:spPr>
            <a:xfrm>
              <a:off x="403936" y="3322942"/>
              <a:ext cx="5418926" cy="824064"/>
            </a:xfrm>
            <a:prstGeom prst="rect">
              <a:avLst/>
            </a:prstGeom>
            <a:solidFill>
              <a:schemeClr val="bg1"/>
            </a:solidFill>
            <a:ln w="12700">
              <a:solidFill>
                <a:schemeClr val="accent2"/>
              </a:solidFill>
              <a:prstDash val="dash"/>
            </a:ln>
          </p:spPr>
          <p:txBody>
            <a:bodyPr wrap="square" tIns="182880" bIns="91440" rtlCol="0" anchor="t">
              <a:noAutofit/>
            </a:bodyPr>
            <a:lstStyle>
              <a:defPPr>
                <a:defRPr lang="en-US"/>
              </a:defPPr>
              <a:lvl1pPr>
                <a:defRPr sz="1200"/>
              </a:lvl1pPr>
            </a:lstStyle>
            <a:p>
              <a:r>
                <a:rPr lang="en-US" sz="1400" dirty="0"/>
                <a:t>The applicant has been terminated, suspended, or otherwise disciplined for work-related conduct or behavior.</a:t>
              </a:r>
            </a:p>
          </p:txBody>
        </p:sp>
        <p:sp>
          <p:nvSpPr>
            <p:cNvPr id="19" name="TextBox 18">
              <a:extLst>
                <a:ext uri="{FF2B5EF4-FFF2-40B4-BE49-F238E27FC236}">
                  <a16:creationId xmlns:a16="http://schemas.microsoft.com/office/drawing/2014/main" id="{3569A8AA-2EE2-D104-52DD-5B6635DDEF77}"/>
                </a:ext>
              </a:extLst>
            </p:cNvPr>
            <p:cNvSpPr txBox="1">
              <a:spLocks/>
            </p:cNvSpPr>
            <p:nvPr/>
          </p:nvSpPr>
          <p:spPr>
            <a:xfrm>
              <a:off x="240010" y="3131704"/>
              <a:ext cx="4023360" cy="378273"/>
            </a:xfrm>
            <a:prstGeom prst="roundRect">
              <a:avLst>
                <a:gd name="adj" fmla="val 27338"/>
              </a:avLst>
            </a:prstGeom>
            <a:solidFill>
              <a:schemeClr val="accent4">
                <a:lumMod val="40000"/>
                <a:lumOff val="60000"/>
              </a:schemeClr>
            </a:solidFill>
          </p:spPr>
          <p:txBody>
            <a:bodyPr wrap="square" rtlCol="0" anchor="ctr">
              <a:noAutofit/>
            </a:bodyPr>
            <a:lstStyle/>
            <a:p>
              <a:r>
                <a:rPr lang="en-US" sz="1600" dirty="0"/>
                <a:t>Employment-related discipline</a:t>
              </a:r>
            </a:p>
          </p:txBody>
        </p:sp>
      </p:grpSp>
      <p:grpSp>
        <p:nvGrpSpPr>
          <p:cNvPr id="35" name="Group 34">
            <a:extLst>
              <a:ext uri="{FF2B5EF4-FFF2-40B4-BE49-F238E27FC236}">
                <a16:creationId xmlns:a16="http://schemas.microsoft.com/office/drawing/2014/main" id="{1C5AFCFF-DCBF-DF84-2DCD-6AECAA063723}"/>
              </a:ext>
            </a:extLst>
          </p:cNvPr>
          <p:cNvGrpSpPr/>
          <p:nvPr/>
        </p:nvGrpSpPr>
        <p:grpSpPr>
          <a:xfrm>
            <a:off x="6090936" y="4130648"/>
            <a:ext cx="5582852" cy="1015302"/>
            <a:chOff x="6090936" y="4327651"/>
            <a:chExt cx="5582852" cy="1015302"/>
          </a:xfrm>
        </p:grpSpPr>
        <p:sp>
          <p:nvSpPr>
            <p:cNvPr id="21" name="TextBox 20">
              <a:extLst>
                <a:ext uri="{FF2B5EF4-FFF2-40B4-BE49-F238E27FC236}">
                  <a16:creationId xmlns:a16="http://schemas.microsoft.com/office/drawing/2014/main" id="{C60CBC6A-7C85-FAF7-4D32-805F91F809E1}"/>
                </a:ext>
              </a:extLst>
            </p:cNvPr>
            <p:cNvSpPr txBox="1">
              <a:spLocks/>
            </p:cNvSpPr>
            <p:nvPr/>
          </p:nvSpPr>
          <p:spPr>
            <a:xfrm>
              <a:off x="6254862" y="4518889"/>
              <a:ext cx="5418926" cy="824064"/>
            </a:xfrm>
            <a:prstGeom prst="rect">
              <a:avLst/>
            </a:prstGeom>
            <a:solidFill>
              <a:schemeClr val="bg1"/>
            </a:solidFill>
            <a:ln w="12700">
              <a:solidFill>
                <a:schemeClr val="accent2"/>
              </a:solidFill>
              <a:prstDash val="dash"/>
            </a:ln>
          </p:spPr>
          <p:txBody>
            <a:bodyPr wrap="square" tIns="182880" bIns="91440" rtlCol="0" anchor="t">
              <a:noAutofit/>
            </a:bodyPr>
            <a:lstStyle>
              <a:defPPr>
                <a:defRPr lang="en-US"/>
              </a:defPPr>
              <a:lvl1pPr>
                <a:defRPr sz="1200"/>
              </a:lvl1pPr>
            </a:lstStyle>
            <a:p>
              <a:r>
                <a:rPr lang="en-US" sz="1400" dirty="0"/>
                <a:t>The applicant has previously been disciplined by professional licensing board (e.g., Medical Board, Accounting Board) for conduct or behavior occurring in the context of the applicant’s professional duties.</a:t>
              </a:r>
            </a:p>
          </p:txBody>
        </p:sp>
        <p:sp>
          <p:nvSpPr>
            <p:cNvPr id="23" name="TextBox 22">
              <a:extLst>
                <a:ext uri="{FF2B5EF4-FFF2-40B4-BE49-F238E27FC236}">
                  <a16:creationId xmlns:a16="http://schemas.microsoft.com/office/drawing/2014/main" id="{DFF1F397-995C-802C-C82F-B9775E46ED46}"/>
                </a:ext>
              </a:extLst>
            </p:cNvPr>
            <p:cNvSpPr txBox="1">
              <a:spLocks/>
            </p:cNvSpPr>
            <p:nvPr/>
          </p:nvSpPr>
          <p:spPr>
            <a:xfrm>
              <a:off x="6090936" y="4327651"/>
              <a:ext cx="4023360" cy="378273"/>
            </a:xfrm>
            <a:prstGeom prst="roundRect">
              <a:avLst>
                <a:gd name="adj" fmla="val 27338"/>
              </a:avLst>
            </a:prstGeom>
            <a:solidFill>
              <a:schemeClr val="accent4">
                <a:lumMod val="40000"/>
                <a:lumOff val="60000"/>
              </a:schemeClr>
            </a:solidFill>
          </p:spPr>
          <p:txBody>
            <a:bodyPr wrap="square" rtlCol="0" anchor="ctr">
              <a:noAutofit/>
            </a:bodyPr>
            <a:lstStyle/>
            <a:p>
              <a:r>
                <a:rPr lang="en-US" sz="1600" dirty="0"/>
                <a:t>Professional misconduct or discipline</a:t>
              </a:r>
            </a:p>
          </p:txBody>
        </p:sp>
      </p:grpSp>
      <p:grpSp>
        <p:nvGrpSpPr>
          <p:cNvPr id="34" name="Group 33">
            <a:extLst>
              <a:ext uri="{FF2B5EF4-FFF2-40B4-BE49-F238E27FC236}">
                <a16:creationId xmlns:a16="http://schemas.microsoft.com/office/drawing/2014/main" id="{8336A68A-073D-F8F6-39CF-21BB0188018A}"/>
              </a:ext>
            </a:extLst>
          </p:cNvPr>
          <p:cNvGrpSpPr/>
          <p:nvPr/>
        </p:nvGrpSpPr>
        <p:grpSpPr>
          <a:xfrm>
            <a:off x="6090936" y="5232077"/>
            <a:ext cx="5582852" cy="1015302"/>
            <a:chOff x="6090936" y="5660717"/>
            <a:chExt cx="5582852" cy="1015302"/>
          </a:xfrm>
        </p:grpSpPr>
        <p:sp>
          <p:nvSpPr>
            <p:cNvPr id="25" name="TextBox 24">
              <a:extLst>
                <a:ext uri="{FF2B5EF4-FFF2-40B4-BE49-F238E27FC236}">
                  <a16:creationId xmlns:a16="http://schemas.microsoft.com/office/drawing/2014/main" id="{889D1B2A-CA75-787B-7C2D-D9784BA93E94}"/>
                </a:ext>
              </a:extLst>
            </p:cNvPr>
            <p:cNvSpPr txBox="1">
              <a:spLocks/>
            </p:cNvSpPr>
            <p:nvPr/>
          </p:nvSpPr>
          <p:spPr>
            <a:xfrm>
              <a:off x="6254862" y="5851955"/>
              <a:ext cx="5418926" cy="824064"/>
            </a:xfrm>
            <a:prstGeom prst="rect">
              <a:avLst/>
            </a:prstGeom>
            <a:solidFill>
              <a:schemeClr val="bg1"/>
            </a:solidFill>
            <a:ln w="12700">
              <a:solidFill>
                <a:schemeClr val="accent2"/>
              </a:solidFill>
              <a:prstDash val="dash"/>
            </a:ln>
          </p:spPr>
          <p:txBody>
            <a:bodyPr wrap="square" tIns="182880" bIns="91440" rtlCol="0" anchor="t">
              <a:noAutofit/>
            </a:bodyPr>
            <a:lstStyle>
              <a:defPPr>
                <a:defRPr lang="en-US"/>
              </a:defPPr>
              <a:lvl1pPr>
                <a:defRPr sz="1200"/>
              </a:lvl1pPr>
            </a:lstStyle>
            <a:p>
              <a:r>
                <a:rPr lang="en-US" sz="1400" dirty="0"/>
                <a:t>The Board learns that the applicant has failed to fully disclose the information requested in the bar application.</a:t>
              </a:r>
            </a:p>
          </p:txBody>
        </p:sp>
        <p:sp>
          <p:nvSpPr>
            <p:cNvPr id="26" name="TextBox 25">
              <a:extLst>
                <a:ext uri="{FF2B5EF4-FFF2-40B4-BE49-F238E27FC236}">
                  <a16:creationId xmlns:a16="http://schemas.microsoft.com/office/drawing/2014/main" id="{8ECB807F-B231-1467-BEAF-E22D15B419D8}"/>
                </a:ext>
              </a:extLst>
            </p:cNvPr>
            <p:cNvSpPr txBox="1">
              <a:spLocks/>
            </p:cNvSpPr>
            <p:nvPr/>
          </p:nvSpPr>
          <p:spPr>
            <a:xfrm>
              <a:off x="6090936" y="5660717"/>
              <a:ext cx="4023360" cy="378273"/>
            </a:xfrm>
            <a:prstGeom prst="roundRect">
              <a:avLst>
                <a:gd name="adj" fmla="val 27338"/>
              </a:avLst>
            </a:prstGeom>
            <a:solidFill>
              <a:schemeClr val="accent4">
                <a:lumMod val="40000"/>
                <a:lumOff val="60000"/>
              </a:schemeClr>
            </a:solidFill>
          </p:spPr>
          <p:txBody>
            <a:bodyPr wrap="square" rtlCol="0" anchor="ctr">
              <a:noAutofit/>
            </a:bodyPr>
            <a:lstStyle/>
            <a:p>
              <a:r>
                <a:rPr lang="en-US" sz="1600" dirty="0"/>
                <a:t>Failure to disclose Bar application information</a:t>
              </a:r>
            </a:p>
          </p:txBody>
        </p:sp>
      </p:grpSp>
      <p:grpSp>
        <p:nvGrpSpPr>
          <p:cNvPr id="38" name="Group 37">
            <a:extLst>
              <a:ext uri="{FF2B5EF4-FFF2-40B4-BE49-F238E27FC236}">
                <a16:creationId xmlns:a16="http://schemas.microsoft.com/office/drawing/2014/main" id="{AAA1ACF9-AA4D-8F99-B731-221489F488C5}"/>
              </a:ext>
            </a:extLst>
          </p:cNvPr>
          <p:cNvGrpSpPr/>
          <p:nvPr/>
        </p:nvGrpSpPr>
        <p:grpSpPr>
          <a:xfrm>
            <a:off x="240010" y="4146171"/>
            <a:ext cx="5582852" cy="1015302"/>
            <a:chOff x="240010" y="4327651"/>
            <a:chExt cx="5582852" cy="1015302"/>
          </a:xfrm>
        </p:grpSpPr>
        <p:sp>
          <p:nvSpPr>
            <p:cNvPr id="28" name="TextBox 27">
              <a:extLst>
                <a:ext uri="{FF2B5EF4-FFF2-40B4-BE49-F238E27FC236}">
                  <a16:creationId xmlns:a16="http://schemas.microsoft.com/office/drawing/2014/main" id="{BABC6EAA-30AE-4869-AD6A-BACA443F6B58}"/>
                </a:ext>
              </a:extLst>
            </p:cNvPr>
            <p:cNvSpPr txBox="1">
              <a:spLocks/>
            </p:cNvSpPr>
            <p:nvPr/>
          </p:nvSpPr>
          <p:spPr>
            <a:xfrm>
              <a:off x="403936" y="4518889"/>
              <a:ext cx="5418926" cy="824064"/>
            </a:xfrm>
            <a:prstGeom prst="rect">
              <a:avLst/>
            </a:prstGeom>
            <a:solidFill>
              <a:schemeClr val="bg1"/>
            </a:solidFill>
            <a:ln w="12700">
              <a:solidFill>
                <a:schemeClr val="accent2"/>
              </a:solidFill>
              <a:prstDash val="dash"/>
            </a:ln>
          </p:spPr>
          <p:txBody>
            <a:bodyPr wrap="square" tIns="182880" bIns="91440" rtlCol="0" anchor="t">
              <a:noAutofit/>
            </a:bodyPr>
            <a:lstStyle>
              <a:defPPr>
                <a:defRPr lang="en-US"/>
              </a:defPPr>
              <a:lvl1pPr>
                <a:defRPr sz="1200"/>
              </a:lvl1pPr>
            </a:lstStyle>
            <a:p>
              <a:r>
                <a:rPr lang="en-US" sz="1400" dirty="0"/>
                <a:t>The applicant has been the defendant in certain civil legal proceedings (e.g., restraining order, protection from abuse order).</a:t>
              </a:r>
            </a:p>
          </p:txBody>
        </p:sp>
        <p:sp>
          <p:nvSpPr>
            <p:cNvPr id="29" name="TextBox 28">
              <a:extLst>
                <a:ext uri="{FF2B5EF4-FFF2-40B4-BE49-F238E27FC236}">
                  <a16:creationId xmlns:a16="http://schemas.microsoft.com/office/drawing/2014/main" id="{8E885798-663E-0F11-92D0-4AD55A68DCAB}"/>
                </a:ext>
              </a:extLst>
            </p:cNvPr>
            <p:cNvSpPr txBox="1">
              <a:spLocks/>
            </p:cNvSpPr>
            <p:nvPr/>
          </p:nvSpPr>
          <p:spPr>
            <a:xfrm>
              <a:off x="240010" y="4327651"/>
              <a:ext cx="4023360" cy="378273"/>
            </a:xfrm>
            <a:prstGeom prst="roundRect">
              <a:avLst>
                <a:gd name="adj" fmla="val 27338"/>
              </a:avLst>
            </a:prstGeom>
            <a:solidFill>
              <a:schemeClr val="accent4">
                <a:lumMod val="40000"/>
                <a:lumOff val="60000"/>
              </a:schemeClr>
            </a:solidFill>
          </p:spPr>
          <p:txBody>
            <a:bodyPr wrap="square" rtlCol="0" anchor="ctr">
              <a:noAutofit/>
            </a:bodyPr>
            <a:lstStyle/>
            <a:p>
              <a:r>
                <a:rPr lang="en-US" sz="1600" dirty="0"/>
                <a:t>Legal proceedings</a:t>
              </a:r>
            </a:p>
          </p:txBody>
        </p:sp>
      </p:grpSp>
      <p:grpSp>
        <p:nvGrpSpPr>
          <p:cNvPr id="39" name="Group 38">
            <a:extLst>
              <a:ext uri="{FF2B5EF4-FFF2-40B4-BE49-F238E27FC236}">
                <a16:creationId xmlns:a16="http://schemas.microsoft.com/office/drawing/2014/main" id="{176FD15B-2E5E-7E99-DFED-BED1FD7CC477}"/>
              </a:ext>
            </a:extLst>
          </p:cNvPr>
          <p:cNvGrpSpPr/>
          <p:nvPr/>
        </p:nvGrpSpPr>
        <p:grpSpPr>
          <a:xfrm>
            <a:off x="240010" y="5232077"/>
            <a:ext cx="5582852" cy="1015302"/>
            <a:chOff x="240010" y="5660717"/>
            <a:chExt cx="5582852" cy="1015302"/>
          </a:xfrm>
        </p:grpSpPr>
        <p:sp>
          <p:nvSpPr>
            <p:cNvPr id="31" name="TextBox 30">
              <a:extLst>
                <a:ext uri="{FF2B5EF4-FFF2-40B4-BE49-F238E27FC236}">
                  <a16:creationId xmlns:a16="http://schemas.microsoft.com/office/drawing/2014/main" id="{9A5668F9-90D5-5111-4B79-055A109708BB}"/>
                </a:ext>
              </a:extLst>
            </p:cNvPr>
            <p:cNvSpPr txBox="1">
              <a:spLocks/>
            </p:cNvSpPr>
            <p:nvPr/>
          </p:nvSpPr>
          <p:spPr>
            <a:xfrm>
              <a:off x="403936" y="5851955"/>
              <a:ext cx="5418926" cy="824064"/>
            </a:xfrm>
            <a:prstGeom prst="rect">
              <a:avLst/>
            </a:prstGeom>
            <a:solidFill>
              <a:schemeClr val="bg1"/>
            </a:solidFill>
            <a:ln w="12700">
              <a:solidFill>
                <a:schemeClr val="accent2"/>
              </a:solidFill>
              <a:prstDash val="dash"/>
            </a:ln>
          </p:spPr>
          <p:txBody>
            <a:bodyPr wrap="square" tIns="182880" bIns="91440" rtlCol="0" anchor="t">
              <a:noAutofit/>
            </a:bodyPr>
            <a:lstStyle>
              <a:defPPr>
                <a:defRPr lang="en-US"/>
              </a:defPPr>
              <a:lvl1pPr>
                <a:defRPr sz="1200"/>
              </a:lvl1pPr>
            </a:lstStyle>
            <a:p>
              <a:r>
                <a:rPr lang="en-US" sz="1400" dirty="0"/>
                <a:t>The applicant has been disciplined, charged, or been subject to scrutiny for previous instances of dishonesty or lack of trustworthiness.</a:t>
              </a:r>
            </a:p>
          </p:txBody>
        </p:sp>
        <p:sp>
          <p:nvSpPr>
            <p:cNvPr id="32" name="TextBox 31">
              <a:extLst>
                <a:ext uri="{FF2B5EF4-FFF2-40B4-BE49-F238E27FC236}">
                  <a16:creationId xmlns:a16="http://schemas.microsoft.com/office/drawing/2014/main" id="{E5C81FF3-645F-760A-5985-4D4A36128B51}"/>
                </a:ext>
              </a:extLst>
            </p:cNvPr>
            <p:cNvSpPr txBox="1">
              <a:spLocks/>
            </p:cNvSpPr>
            <p:nvPr/>
          </p:nvSpPr>
          <p:spPr>
            <a:xfrm>
              <a:off x="240010" y="5660717"/>
              <a:ext cx="4023360" cy="378273"/>
            </a:xfrm>
            <a:prstGeom prst="roundRect">
              <a:avLst>
                <a:gd name="adj" fmla="val 27338"/>
              </a:avLst>
            </a:prstGeom>
            <a:solidFill>
              <a:schemeClr val="accent4">
                <a:lumMod val="40000"/>
                <a:lumOff val="60000"/>
              </a:schemeClr>
            </a:solidFill>
          </p:spPr>
          <p:txBody>
            <a:bodyPr wrap="square" rtlCol="0" anchor="ctr">
              <a:noAutofit/>
            </a:bodyPr>
            <a:lstStyle/>
            <a:p>
              <a:r>
                <a:rPr lang="en-US" sz="1600" dirty="0"/>
                <a:t>Identified instances of dishonesty</a:t>
              </a:r>
            </a:p>
          </p:txBody>
        </p:sp>
      </p:grpSp>
      <p:sp>
        <p:nvSpPr>
          <p:cNvPr id="42" name="TextBox 41">
            <a:extLst>
              <a:ext uri="{FF2B5EF4-FFF2-40B4-BE49-F238E27FC236}">
                <a16:creationId xmlns:a16="http://schemas.microsoft.com/office/drawing/2014/main" id="{66D40302-0627-FEC3-E49F-716C351DB484}"/>
              </a:ext>
            </a:extLst>
          </p:cNvPr>
          <p:cNvSpPr txBox="1">
            <a:spLocks/>
          </p:cNvSpPr>
          <p:nvPr/>
        </p:nvSpPr>
        <p:spPr>
          <a:xfrm>
            <a:off x="6254861" y="6318197"/>
            <a:ext cx="5418926" cy="439787"/>
          </a:xfrm>
          <a:prstGeom prst="rect">
            <a:avLst/>
          </a:prstGeom>
          <a:noFill/>
          <a:ln w="12700">
            <a:noFill/>
            <a:prstDash val="dash"/>
          </a:ln>
        </p:spPr>
        <p:txBody>
          <a:bodyPr wrap="square" lIns="0" tIns="0" rIns="0" bIns="0" rtlCol="0" anchor="t">
            <a:noAutofit/>
          </a:bodyPr>
          <a:lstStyle>
            <a:defPPr>
              <a:defRPr lang="en-US"/>
            </a:defPPr>
            <a:lvl1pPr>
              <a:defRPr sz="1200"/>
            </a:lvl1pPr>
          </a:lstStyle>
          <a:p>
            <a:r>
              <a:rPr lang="en-US" sz="1050" i="1" baseline="30000" dirty="0"/>
              <a:t>2 </a:t>
            </a:r>
            <a:r>
              <a:rPr lang="en-US" sz="1050" i="1" dirty="0"/>
              <a:t>The Bar application asks “Excepting cannabis, do you currently use any drug, narcotic or substance which use is illegal under state or federal law?”</a:t>
            </a:r>
          </a:p>
        </p:txBody>
      </p:sp>
      <p:sp>
        <p:nvSpPr>
          <p:cNvPr id="43" name="TextBox 42">
            <a:extLst>
              <a:ext uri="{FF2B5EF4-FFF2-40B4-BE49-F238E27FC236}">
                <a16:creationId xmlns:a16="http://schemas.microsoft.com/office/drawing/2014/main" id="{EE39E450-D3EA-C175-338B-042A224C96EB}"/>
              </a:ext>
            </a:extLst>
          </p:cNvPr>
          <p:cNvSpPr txBox="1">
            <a:spLocks/>
          </p:cNvSpPr>
          <p:nvPr/>
        </p:nvSpPr>
        <p:spPr>
          <a:xfrm>
            <a:off x="403936" y="6314273"/>
            <a:ext cx="5582851" cy="439787"/>
          </a:xfrm>
          <a:prstGeom prst="rect">
            <a:avLst/>
          </a:prstGeom>
          <a:noFill/>
          <a:ln w="12700">
            <a:noFill/>
            <a:prstDash val="dash"/>
          </a:ln>
        </p:spPr>
        <p:txBody>
          <a:bodyPr wrap="square" lIns="0" tIns="0" rIns="0" bIns="0" rtlCol="0" anchor="t">
            <a:noAutofit/>
          </a:bodyPr>
          <a:lstStyle>
            <a:defPPr>
              <a:defRPr lang="en-US"/>
            </a:defPPr>
            <a:lvl1pPr>
              <a:defRPr sz="1200"/>
            </a:lvl1pPr>
          </a:lstStyle>
          <a:p>
            <a:r>
              <a:rPr lang="en-US" sz="1050" i="1" baseline="30000" dirty="0"/>
              <a:t>1 </a:t>
            </a:r>
            <a:r>
              <a:rPr lang="en-US" sz="1050" i="1" dirty="0"/>
              <a:t>The Board reserves the right to decide when to conduct a character and fitness investigation on a case-by-case basis.</a:t>
            </a:r>
          </a:p>
        </p:txBody>
      </p:sp>
    </p:spTree>
    <p:extLst>
      <p:ext uri="{BB962C8B-B14F-4D97-AF65-F5344CB8AC3E}">
        <p14:creationId xmlns:p14="http://schemas.microsoft.com/office/powerpoint/2010/main" val="2774718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336F-2116-42F8-3869-9F3FED2E1212}"/>
              </a:ext>
            </a:extLst>
          </p:cNvPr>
          <p:cNvSpPr>
            <a:spLocks noGrp="1"/>
          </p:cNvSpPr>
          <p:nvPr>
            <p:ph type="title"/>
          </p:nvPr>
        </p:nvSpPr>
        <p:spPr>
          <a:xfrm>
            <a:off x="1097280" y="263527"/>
            <a:ext cx="10058400" cy="1450757"/>
          </a:xfrm>
        </p:spPr>
        <p:txBody>
          <a:bodyPr>
            <a:normAutofit/>
          </a:bodyPr>
          <a:lstStyle/>
          <a:p>
            <a:pPr algn="ctr"/>
            <a:r>
              <a:rPr lang="en-US" sz="4400" b="1" dirty="0">
                <a:solidFill>
                  <a:schemeClr val="accent2"/>
                </a:solidFill>
              </a:rPr>
              <a:t>Character and Fitness Investigation </a:t>
            </a:r>
            <a:br>
              <a:rPr lang="en-US" sz="4400" b="1" dirty="0">
                <a:solidFill>
                  <a:schemeClr val="accent2"/>
                </a:solidFill>
              </a:rPr>
            </a:br>
            <a:r>
              <a:rPr lang="en-US" sz="4400" b="1" dirty="0">
                <a:solidFill>
                  <a:schemeClr val="accent2"/>
                </a:solidFill>
              </a:rPr>
              <a:t>Step-By-Step Process</a:t>
            </a:r>
          </a:p>
        </p:txBody>
      </p:sp>
      <p:sp>
        <p:nvSpPr>
          <p:cNvPr id="3" name="Content Placeholder 2">
            <a:extLst>
              <a:ext uri="{FF2B5EF4-FFF2-40B4-BE49-F238E27FC236}">
                <a16:creationId xmlns:a16="http://schemas.microsoft.com/office/drawing/2014/main" id="{576AD423-3CA2-790D-A04E-C6018795CE71}"/>
              </a:ext>
            </a:extLst>
          </p:cNvPr>
          <p:cNvSpPr>
            <a:spLocks noGrp="1"/>
          </p:cNvSpPr>
          <p:nvPr>
            <p:ph idx="1"/>
          </p:nvPr>
        </p:nvSpPr>
        <p:spPr/>
        <p:txBody>
          <a:bodyPr/>
          <a:lstStyle/>
          <a:p>
            <a:pPr marL="0" indent="0">
              <a:buNone/>
            </a:pPr>
            <a:r>
              <a:rPr lang="en-US" dirty="0"/>
              <a:t>The Executive Director reviews all applications that are received by the Maine Board of Bar Examiners for admission to the Maine Bar.</a:t>
            </a:r>
          </a:p>
          <a:p>
            <a:pPr marL="0" indent="0">
              <a:buNone/>
            </a:pPr>
            <a:r>
              <a:rPr lang="en-US" dirty="0"/>
              <a:t>During the initial review, the Executive Director will mark any applications that have conduct related matters which need to be reviewed by the Board.</a:t>
            </a:r>
          </a:p>
          <a:p>
            <a:pPr marL="0" indent="0" algn="ctr">
              <a:buNone/>
            </a:pPr>
            <a:r>
              <a:rPr lang="en-US" b="1" dirty="0"/>
              <a:t>This initial review by the Board does not occur until after grades are finalized. </a:t>
            </a:r>
          </a:p>
          <a:p>
            <a:pPr marL="0" indent="0">
              <a:buNone/>
            </a:pPr>
            <a:r>
              <a:rPr lang="en-US" dirty="0"/>
              <a:t>Once finalized, the Board will review </a:t>
            </a:r>
            <a:r>
              <a:rPr lang="en-US" u="sng" dirty="0"/>
              <a:t>only</a:t>
            </a:r>
            <a:r>
              <a:rPr lang="en-US" dirty="0"/>
              <a:t> the files of the applicants who have passed the exam that require additional review. Files marked for additional review for applicants who did not pass will </a:t>
            </a:r>
            <a:r>
              <a:rPr lang="en-US" u="sng" dirty="0"/>
              <a:t>not</a:t>
            </a:r>
            <a:r>
              <a:rPr lang="en-US" dirty="0"/>
              <a:t> be reviewed until the applicant passes a future exam.</a:t>
            </a:r>
          </a:p>
          <a:p>
            <a:pPr marL="0" indent="0">
              <a:buNone/>
            </a:pPr>
            <a:r>
              <a:rPr lang="en-US" dirty="0"/>
              <a:t>Since the Board does not begin its review of character and fitness until grades are released, applicants will receive notice of this additional review in their results packet.</a:t>
            </a:r>
          </a:p>
        </p:txBody>
      </p:sp>
    </p:spTree>
    <p:extLst>
      <p:ext uri="{BB962C8B-B14F-4D97-AF65-F5344CB8AC3E}">
        <p14:creationId xmlns:p14="http://schemas.microsoft.com/office/powerpoint/2010/main" val="275696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DA40-5C95-127E-3F74-6EA707A4F6BB}"/>
              </a:ext>
            </a:extLst>
          </p:cNvPr>
          <p:cNvSpPr>
            <a:spLocks noGrp="1"/>
          </p:cNvSpPr>
          <p:nvPr>
            <p:ph type="ctrTitle"/>
          </p:nvPr>
        </p:nvSpPr>
        <p:spPr>
          <a:xfrm>
            <a:off x="1066800" y="1259380"/>
            <a:ext cx="10058400" cy="2390295"/>
          </a:xfrm>
        </p:spPr>
        <p:txBody>
          <a:bodyPr>
            <a:normAutofit/>
          </a:bodyPr>
          <a:lstStyle/>
          <a:p>
            <a:pPr algn="ctr"/>
            <a:r>
              <a:rPr lang="en-US" sz="6600" dirty="0">
                <a:solidFill>
                  <a:schemeClr val="accent2"/>
                </a:solidFill>
              </a:rPr>
              <a:t>Applying for the Maine Bar Examination</a:t>
            </a:r>
          </a:p>
        </p:txBody>
      </p:sp>
      <p:sp>
        <p:nvSpPr>
          <p:cNvPr id="3" name="Subtitle 2">
            <a:extLst>
              <a:ext uri="{FF2B5EF4-FFF2-40B4-BE49-F238E27FC236}">
                <a16:creationId xmlns:a16="http://schemas.microsoft.com/office/drawing/2014/main" id="{74DE4C00-DA0C-60B7-52F8-28D6F3C91C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00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4227-A4BF-0110-8287-1965DE6C90F3}"/>
              </a:ext>
            </a:extLst>
          </p:cNvPr>
          <p:cNvSpPr>
            <a:spLocks noGrp="1"/>
          </p:cNvSpPr>
          <p:nvPr>
            <p:ph type="title"/>
          </p:nvPr>
        </p:nvSpPr>
        <p:spPr/>
        <p:txBody>
          <a:bodyPr/>
          <a:lstStyle/>
          <a:p>
            <a:pPr algn="ctr"/>
            <a:r>
              <a:rPr lang="en-US" b="1" dirty="0">
                <a:solidFill>
                  <a:schemeClr val="accent2"/>
                </a:solidFill>
              </a:rPr>
              <a:t>Review and Additional Investigation</a:t>
            </a:r>
          </a:p>
        </p:txBody>
      </p:sp>
      <p:sp>
        <p:nvSpPr>
          <p:cNvPr id="3" name="Content Placeholder 2">
            <a:extLst>
              <a:ext uri="{FF2B5EF4-FFF2-40B4-BE49-F238E27FC236}">
                <a16:creationId xmlns:a16="http://schemas.microsoft.com/office/drawing/2014/main" id="{D3D049C9-1C3A-B665-509F-18BC6DA741DA}"/>
              </a:ext>
            </a:extLst>
          </p:cNvPr>
          <p:cNvSpPr>
            <a:spLocks noGrp="1"/>
          </p:cNvSpPr>
          <p:nvPr>
            <p:ph idx="1"/>
          </p:nvPr>
        </p:nvSpPr>
        <p:spPr/>
        <p:txBody>
          <a:bodyPr>
            <a:normAutofit fontScale="92500"/>
          </a:bodyPr>
          <a:lstStyle/>
          <a:p>
            <a:r>
              <a:rPr lang="en-US" sz="2800" b="1" dirty="0"/>
              <a:t>Maine Bar Admissions Rule 9(b):</a:t>
            </a:r>
          </a:p>
          <a:p>
            <a:pPr algn="ctr"/>
            <a:r>
              <a:rPr lang="en-US" sz="2400" b="1" dirty="0"/>
              <a:t>Three-Member Panel Review</a:t>
            </a:r>
          </a:p>
          <a:p>
            <a:r>
              <a:rPr lang="en-US" sz="2200" dirty="0"/>
              <a:t>If the application, certificates, references, unsolicited communications, or other information received by the Board cause the Board to doubt the good character and fitness to practice law of an applicant, the Chair, if it has not already done so, shall designate a three-member review panel pursuant to Rule 4(b) to conduct an investigation on behalf of the Board.</a:t>
            </a:r>
          </a:p>
          <a:p>
            <a:r>
              <a:rPr lang="en-US" sz="2200" dirty="0"/>
              <a:t>As soon as the Board determines that a three-member review panel is necessary, the Executive Director will notify the applicant of the date, time and reason for the three-member review panel.</a:t>
            </a:r>
          </a:p>
          <a:p>
            <a:pPr algn="ctr"/>
            <a:r>
              <a:rPr lang="en-US" sz="2200" i="1" dirty="0"/>
              <a:t>Three-member review panels are recorded by the Board and included in the applicant’s investigative file.</a:t>
            </a:r>
          </a:p>
        </p:txBody>
      </p:sp>
    </p:spTree>
    <p:extLst>
      <p:ext uri="{BB962C8B-B14F-4D97-AF65-F5344CB8AC3E}">
        <p14:creationId xmlns:p14="http://schemas.microsoft.com/office/powerpoint/2010/main" val="2225572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B72C-99DE-ED53-05FF-DC77F7578634}"/>
              </a:ext>
            </a:extLst>
          </p:cNvPr>
          <p:cNvSpPr>
            <a:spLocks noGrp="1"/>
          </p:cNvSpPr>
          <p:nvPr>
            <p:ph type="title"/>
          </p:nvPr>
        </p:nvSpPr>
        <p:spPr>
          <a:xfrm>
            <a:off x="1066800" y="263527"/>
            <a:ext cx="10058400" cy="1450757"/>
          </a:xfrm>
        </p:spPr>
        <p:txBody>
          <a:bodyPr/>
          <a:lstStyle/>
          <a:p>
            <a:pPr algn="ctr"/>
            <a:r>
              <a:rPr lang="en-US" b="1" dirty="0">
                <a:solidFill>
                  <a:schemeClr val="accent2"/>
                </a:solidFill>
              </a:rPr>
              <a:t>Determination of Need of Rule 9 Hearing</a:t>
            </a:r>
          </a:p>
        </p:txBody>
      </p:sp>
      <p:sp>
        <p:nvSpPr>
          <p:cNvPr id="3" name="Content Placeholder 2">
            <a:extLst>
              <a:ext uri="{FF2B5EF4-FFF2-40B4-BE49-F238E27FC236}">
                <a16:creationId xmlns:a16="http://schemas.microsoft.com/office/drawing/2014/main" id="{B19E3567-E7C9-DB59-F32C-DB5217482583}"/>
              </a:ext>
            </a:extLst>
          </p:cNvPr>
          <p:cNvSpPr>
            <a:spLocks noGrp="1"/>
          </p:cNvSpPr>
          <p:nvPr>
            <p:ph idx="1"/>
          </p:nvPr>
        </p:nvSpPr>
        <p:spPr/>
        <p:txBody>
          <a:bodyPr/>
          <a:lstStyle/>
          <a:p>
            <a:r>
              <a:rPr lang="en-US" sz="2800" b="1" dirty="0"/>
              <a:t>Maine Bar Admissions Rule 9(c):</a:t>
            </a:r>
            <a:endParaRPr lang="en-US" sz="2400" dirty="0"/>
          </a:p>
          <a:p>
            <a:r>
              <a:rPr lang="en-US" sz="2400" dirty="0"/>
              <a:t>If the Chair, based upon the application, certificates, references, unsolicited communications, or other information received, determines that a hearing pursuant to Rule 9(d)(5) is necessary to resolve doubt regarding the applicant’s good character and fitness to practice law, then the Chair may forego the designation of a three-member review panel, and direct the matter be set for hearing.</a:t>
            </a:r>
          </a:p>
        </p:txBody>
      </p:sp>
    </p:spTree>
    <p:extLst>
      <p:ext uri="{BB962C8B-B14F-4D97-AF65-F5344CB8AC3E}">
        <p14:creationId xmlns:p14="http://schemas.microsoft.com/office/powerpoint/2010/main" val="3549185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55D2-DAB7-B9CC-BB09-DBB9FEF008D3}"/>
              </a:ext>
            </a:extLst>
          </p:cNvPr>
          <p:cNvSpPr>
            <a:spLocks noGrp="1"/>
          </p:cNvSpPr>
          <p:nvPr>
            <p:ph type="title"/>
          </p:nvPr>
        </p:nvSpPr>
        <p:spPr/>
        <p:txBody>
          <a:bodyPr/>
          <a:lstStyle/>
          <a:p>
            <a:pPr algn="ctr"/>
            <a:r>
              <a:rPr lang="en-US" b="1" dirty="0">
                <a:solidFill>
                  <a:schemeClr val="accent2"/>
                </a:solidFill>
              </a:rPr>
              <a:t>Rule 9 Hearing</a:t>
            </a:r>
          </a:p>
        </p:txBody>
      </p:sp>
      <p:sp>
        <p:nvSpPr>
          <p:cNvPr id="3" name="Content Placeholder 2">
            <a:extLst>
              <a:ext uri="{FF2B5EF4-FFF2-40B4-BE49-F238E27FC236}">
                <a16:creationId xmlns:a16="http://schemas.microsoft.com/office/drawing/2014/main" id="{4BCF38FF-8441-45DC-91E3-77BEC9E089E4}"/>
              </a:ext>
            </a:extLst>
          </p:cNvPr>
          <p:cNvSpPr>
            <a:spLocks noGrp="1"/>
          </p:cNvSpPr>
          <p:nvPr>
            <p:ph idx="1"/>
          </p:nvPr>
        </p:nvSpPr>
        <p:spPr/>
        <p:txBody>
          <a:bodyPr>
            <a:normAutofit/>
          </a:bodyPr>
          <a:lstStyle/>
          <a:p>
            <a:pPr marL="0" indent="0" algn="ctr">
              <a:buNone/>
            </a:pPr>
            <a:r>
              <a:rPr lang="en-US" sz="2400" b="1" dirty="0"/>
              <a:t>Hearing Panel </a:t>
            </a:r>
          </a:p>
          <a:p>
            <a:pPr>
              <a:buFont typeface="Wingdings" panose="05000000000000000000" pitchFamily="2" charset="2"/>
              <a:buChar char="ü"/>
            </a:pPr>
            <a:r>
              <a:rPr lang="en-US" sz="2400" dirty="0"/>
              <a:t>The matter shall be heard by a panel consisting of all members of the Board except the members of the review panel. </a:t>
            </a:r>
          </a:p>
          <a:p>
            <a:pPr>
              <a:buFont typeface="Wingdings" panose="05000000000000000000" pitchFamily="2" charset="2"/>
              <a:buChar char="ü"/>
            </a:pPr>
            <a:r>
              <a:rPr lang="en-US" sz="2400" dirty="0"/>
              <a:t>The hearing panel shall exercise all powers of the full Board in the conduct of the hearing, and the determination of the panel after hearing shall be the determination of the full Board. </a:t>
            </a:r>
          </a:p>
          <a:p>
            <a:pPr>
              <a:buFont typeface="Wingdings" panose="05000000000000000000" pitchFamily="2" charset="2"/>
              <a:buChar char="ü"/>
            </a:pPr>
            <a:r>
              <a:rPr lang="en-US" sz="2400" dirty="0"/>
              <a:t>Four members of the hearing panel, including one public member, shall constitute a quorum for all actions and decisions.</a:t>
            </a:r>
            <a:endParaRPr lang="en-US" sz="2800" b="1" dirty="0"/>
          </a:p>
        </p:txBody>
      </p:sp>
    </p:spTree>
    <p:extLst>
      <p:ext uri="{BB962C8B-B14F-4D97-AF65-F5344CB8AC3E}">
        <p14:creationId xmlns:p14="http://schemas.microsoft.com/office/powerpoint/2010/main" val="780918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0888-3FFE-3961-9246-27404B864B45}"/>
              </a:ext>
            </a:extLst>
          </p:cNvPr>
          <p:cNvSpPr>
            <a:spLocks noGrp="1"/>
          </p:cNvSpPr>
          <p:nvPr>
            <p:ph type="title"/>
          </p:nvPr>
        </p:nvSpPr>
        <p:spPr/>
        <p:txBody>
          <a:bodyPr/>
          <a:lstStyle/>
          <a:p>
            <a:pPr algn="ctr"/>
            <a:r>
              <a:rPr lang="en-US" b="1" dirty="0">
                <a:solidFill>
                  <a:schemeClr val="accent2"/>
                </a:solidFill>
              </a:rPr>
              <a:t>Rule 9 Hearing</a:t>
            </a:r>
          </a:p>
        </p:txBody>
      </p:sp>
      <p:sp>
        <p:nvSpPr>
          <p:cNvPr id="3" name="Content Placeholder 2">
            <a:extLst>
              <a:ext uri="{FF2B5EF4-FFF2-40B4-BE49-F238E27FC236}">
                <a16:creationId xmlns:a16="http://schemas.microsoft.com/office/drawing/2014/main" id="{8C4408C3-BC94-1796-05AB-DD2AE80D31CD}"/>
              </a:ext>
            </a:extLst>
          </p:cNvPr>
          <p:cNvSpPr>
            <a:spLocks noGrp="1"/>
          </p:cNvSpPr>
          <p:nvPr>
            <p:ph idx="1"/>
          </p:nvPr>
        </p:nvSpPr>
        <p:spPr/>
        <p:txBody>
          <a:bodyPr/>
          <a:lstStyle/>
          <a:p>
            <a:pPr>
              <a:buFont typeface="Agency FB" panose="020B0503020202020204" pitchFamily="34" charset="0"/>
              <a:buChar char="√"/>
            </a:pPr>
            <a:r>
              <a:rPr lang="en-US" dirty="0"/>
              <a:t>The Rule 9 Hearing is a public hearing.</a:t>
            </a:r>
          </a:p>
          <a:p>
            <a:pPr>
              <a:buFont typeface="Agency FB" panose="020B0503020202020204" pitchFamily="34" charset="0"/>
              <a:buChar char="√"/>
            </a:pPr>
            <a:r>
              <a:rPr lang="en-US" dirty="0"/>
              <a:t>The deliberations of the Board following any hearing under this subdivision shall not be open to the public. </a:t>
            </a:r>
          </a:p>
          <a:p>
            <a:pPr>
              <a:buFont typeface="Agency FB" panose="020B0503020202020204" pitchFamily="34" charset="0"/>
              <a:buChar char="√"/>
            </a:pPr>
            <a:r>
              <a:rPr lang="en-US" dirty="0"/>
              <a:t>The decision of the Board following any hearing under this subdivision shall be made available to the public.</a:t>
            </a:r>
          </a:p>
          <a:p>
            <a:pPr>
              <a:buFont typeface="Agency FB" panose="020B0503020202020204" pitchFamily="34" charset="0"/>
              <a:buChar char="√"/>
            </a:pPr>
            <a:r>
              <a:rPr lang="en-US" dirty="0"/>
              <a:t>A court reporter attends the hearing to provide transcription services.</a:t>
            </a:r>
          </a:p>
          <a:p>
            <a:pPr>
              <a:buFont typeface="Agency FB" panose="020B0503020202020204" pitchFamily="34" charset="0"/>
              <a:buChar char="√"/>
            </a:pPr>
            <a:r>
              <a:rPr lang="en-US" dirty="0"/>
              <a:t>The Board shall issue a written decision no later than thirty (30) days after the conclusion of the Rule 9 Hearing.</a:t>
            </a:r>
          </a:p>
          <a:p>
            <a:pPr marL="0" indent="0" algn="ctr">
              <a:buNone/>
            </a:pPr>
            <a:r>
              <a:rPr lang="en-US" i="1" dirty="0"/>
              <a:t>Additional information regarding the Rule 9 Hearing process can be found under </a:t>
            </a:r>
          </a:p>
          <a:p>
            <a:pPr marL="0" indent="0" algn="ctr">
              <a:buNone/>
            </a:pPr>
            <a:r>
              <a:rPr lang="en-US" i="1" dirty="0"/>
              <a:t>Maine Bar Admissions Rule 9.</a:t>
            </a:r>
          </a:p>
        </p:txBody>
      </p:sp>
    </p:spTree>
    <p:extLst>
      <p:ext uri="{BB962C8B-B14F-4D97-AF65-F5344CB8AC3E}">
        <p14:creationId xmlns:p14="http://schemas.microsoft.com/office/powerpoint/2010/main" val="2434737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3EC9-39B3-E1AC-E90F-73D54448FBAE}"/>
              </a:ext>
            </a:extLst>
          </p:cNvPr>
          <p:cNvSpPr>
            <a:spLocks noGrp="1"/>
          </p:cNvSpPr>
          <p:nvPr>
            <p:ph type="title"/>
          </p:nvPr>
        </p:nvSpPr>
        <p:spPr/>
        <p:txBody>
          <a:bodyPr/>
          <a:lstStyle/>
          <a:p>
            <a:pPr algn="ctr"/>
            <a:r>
              <a:rPr lang="en-US" b="1" dirty="0">
                <a:solidFill>
                  <a:schemeClr val="accent2"/>
                </a:solidFill>
              </a:rPr>
              <a:t>Conditional Admission</a:t>
            </a:r>
          </a:p>
        </p:txBody>
      </p:sp>
      <p:sp>
        <p:nvSpPr>
          <p:cNvPr id="3" name="Content Placeholder 2">
            <a:extLst>
              <a:ext uri="{FF2B5EF4-FFF2-40B4-BE49-F238E27FC236}">
                <a16:creationId xmlns:a16="http://schemas.microsoft.com/office/drawing/2014/main" id="{A73A592C-01BB-E524-C74A-503E85D5C7EA}"/>
              </a:ext>
            </a:extLst>
          </p:cNvPr>
          <p:cNvSpPr>
            <a:spLocks noGrp="1"/>
          </p:cNvSpPr>
          <p:nvPr>
            <p:ph idx="1"/>
          </p:nvPr>
        </p:nvSpPr>
        <p:spPr/>
        <p:txBody>
          <a:bodyPr/>
          <a:lstStyle/>
          <a:p>
            <a:r>
              <a:rPr lang="en-US" dirty="0"/>
              <a:t>Following a determination that an applicant has not produced satisfactory evidence of good character and fitness to practice law pursuant to Rule 9 and upon findings that: </a:t>
            </a:r>
          </a:p>
          <a:p>
            <a:r>
              <a:rPr lang="en-US" dirty="0"/>
              <a:t>(1) the conditions that led to the determination that the applicant has not produced satisfactory evidence of good character and fitness to practice law are in the past and are not likely to recur;</a:t>
            </a:r>
          </a:p>
          <a:p>
            <a:r>
              <a:rPr lang="en-US" dirty="0"/>
              <a:t> (2) the applicant has made and is making a good faith effort to cure or avoid the conditions that led to the determination; and </a:t>
            </a:r>
          </a:p>
          <a:p>
            <a:r>
              <a:rPr lang="en-US" dirty="0"/>
              <a:t>(3) the applicant has in place a support system, including an identified responsible individual, to monitor and assist the applicant in maintaining good and ethical conduct and to regularly report on the applicant’s progress and any problems to the Board of Overseers of the Bar</a:t>
            </a:r>
          </a:p>
        </p:txBody>
      </p:sp>
    </p:spTree>
    <p:extLst>
      <p:ext uri="{BB962C8B-B14F-4D97-AF65-F5344CB8AC3E}">
        <p14:creationId xmlns:p14="http://schemas.microsoft.com/office/powerpoint/2010/main" val="3971220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47CF-59E0-F42F-C065-E7444831DAA7}"/>
              </a:ext>
            </a:extLst>
          </p:cNvPr>
          <p:cNvSpPr>
            <a:spLocks noGrp="1"/>
          </p:cNvSpPr>
          <p:nvPr>
            <p:ph type="title"/>
          </p:nvPr>
        </p:nvSpPr>
        <p:spPr/>
        <p:txBody>
          <a:bodyPr/>
          <a:lstStyle/>
          <a:p>
            <a:pPr algn="ctr"/>
            <a:r>
              <a:rPr lang="en-US" b="1" dirty="0">
                <a:solidFill>
                  <a:schemeClr val="accent2"/>
                </a:solidFill>
              </a:rPr>
              <a:t>Conditional Admission</a:t>
            </a:r>
          </a:p>
        </p:txBody>
      </p:sp>
      <p:sp>
        <p:nvSpPr>
          <p:cNvPr id="3" name="Content Placeholder 2">
            <a:extLst>
              <a:ext uri="{FF2B5EF4-FFF2-40B4-BE49-F238E27FC236}">
                <a16:creationId xmlns:a16="http://schemas.microsoft.com/office/drawing/2014/main" id="{7B7BB8A5-333B-8FFB-74F6-AAACC3093A1E}"/>
              </a:ext>
            </a:extLst>
          </p:cNvPr>
          <p:cNvSpPr>
            <a:spLocks noGrp="1"/>
          </p:cNvSpPr>
          <p:nvPr>
            <p:ph idx="1"/>
          </p:nvPr>
        </p:nvSpPr>
        <p:spPr/>
        <p:txBody>
          <a:bodyPr/>
          <a:lstStyle/>
          <a:p>
            <a:r>
              <a:rPr lang="en-US" b="1" dirty="0"/>
              <a:t>Circumstances Warranting Conditional Admission. </a:t>
            </a:r>
          </a:p>
          <a:p>
            <a:r>
              <a:rPr lang="en-US" dirty="0"/>
              <a:t>The Board may allow an applicant whose record shows (1) a history of acts or omissions constituting a lack of good character and fitness to practice law, and (2) evidence of rehabilitation from the conditions that caused the acts or omissions to current good and trustworthy 15 conduct, to be conditionally admitted to the practice of law, subject to certain terms and conditions set forth in a written conditional admission consent agreement.</a:t>
            </a:r>
          </a:p>
          <a:p>
            <a:r>
              <a:rPr lang="en-US" dirty="0"/>
              <a:t>Only an applicant whose record of conduct at the time of the Rule 9 determination evidences a commitment to continued rehabilitation and an ability to meet the essential eligibility requirements for admission to the practice of law under these Rules may be considered for a Board recommendation of conditional admission.</a:t>
            </a:r>
          </a:p>
        </p:txBody>
      </p:sp>
    </p:spTree>
    <p:extLst>
      <p:ext uri="{BB962C8B-B14F-4D97-AF65-F5344CB8AC3E}">
        <p14:creationId xmlns:p14="http://schemas.microsoft.com/office/powerpoint/2010/main" val="1178103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52F5-E046-CF76-49A2-4239FB49BBE2}"/>
              </a:ext>
            </a:extLst>
          </p:cNvPr>
          <p:cNvSpPr>
            <a:spLocks noGrp="1"/>
          </p:cNvSpPr>
          <p:nvPr>
            <p:ph type="title"/>
          </p:nvPr>
        </p:nvSpPr>
        <p:spPr/>
        <p:txBody>
          <a:bodyPr/>
          <a:lstStyle/>
          <a:p>
            <a:pPr algn="ctr"/>
            <a:r>
              <a:rPr lang="en-US" b="1" dirty="0">
                <a:solidFill>
                  <a:schemeClr val="accent2"/>
                </a:solidFill>
              </a:rPr>
              <a:t>Ways You Can Help:</a:t>
            </a:r>
            <a:endParaRPr lang="en-US" b="1" dirty="0"/>
          </a:p>
        </p:txBody>
      </p:sp>
      <p:sp>
        <p:nvSpPr>
          <p:cNvPr id="3" name="Content Placeholder 2">
            <a:extLst>
              <a:ext uri="{FF2B5EF4-FFF2-40B4-BE49-F238E27FC236}">
                <a16:creationId xmlns:a16="http://schemas.microsoft.com/office/drawing/2014/main" id="{0D3014E1-E744-986F-A967-5C0B04E7197D}"/>
              </a:ext>
            </a:extLst>
          </p:cNvPr>
          <p:cNvSpPr>
            <a:spLocks noGrp="1"/>
          </p:cNvSpPr>
          <p:nvPr>
            <p:ph idx="1"/>
          </p:nvPr>
        </p:nvSpPr>
        <p:spPr/>
        <p:txBody>
          <a:bodyPr/>
          <a:lstStyle/>
          <a:p>
            <a:pPr>
              <a:buFont typeface="Wingdings" panose="05000000000000000000" pitchFamily="2" charset="2"/>
              <a:buChar char="ü"/>
            </a:pPr>
            <a:r>
              <a:rPr lang="en-US" sz="3200" dirty="0"/>
              <a:t>Adhere to all deadlines</a:t>
            </a:r>
          </a:p>
          <a:p>
            <a:pPr>
              <a:buFont typeface="Wingdings" panose="05000000000000000000" pitchFamily="2" charset="2"/>
              <a:buChar char="ü"/>
            </a:pPr>
            <a:r>
              <a:rPr lang="en-US" sz="3200" dirty="0"/>
              <a:t>Read instructions in full – all of them</a:t>
            </a:r>
          </a:p>
          <a:p>
            <a:pPr>
              <a:buFont typeface="Wingdings" panose="05000000000000000000" pitchFamily="2" charset="2"/>
              <a:buChar char="ü"/>
            </a:pPr>
            <a:r>
              <a:rPr lang="en-US" sz="3200" dirty="0"/>
              <a:t>Read all correspondence in full</a:t>
            </a:r>
          </a:p>
          <a:p>
            <a:pPr>
              <a:buFont typeface="Wingdings" panose="05000000000000000000" pitchFamily="2" charset="2"/>
              <a:buChar char="ü"/>
            </a:pPr>
            <a:r>
              <a:rPr lang="en-US" sz="3200" dirty="0"/>
              <a:t>Check the applicant portal daily</a:t>
            </a:r>
          </a:p>
          <a:p>
            <a:pPr>
              <a:buFont typeface="Wingdings" panose="05000000000000000000" pitchFamily="2" charset="2"/>
              <a:buChar char="ü"/>
            </a:pPr>
            <a:r>
              <a:rPr lang="en-US" sz="3200" dirty="0"/>
              <a:t>Can I answer this online? </a:t>
            </a:r>
            <a:r>
              <a:rPr lang="en-US" sz="3200" dirty="0">
                <a:hlinkClick r:id="rId2"/>
              </a:rPr>
              <a:t>www.ncbex.org</a:t>
            </a:r>
            <a:r>
              <a:rPr lang="en-US" sz="3200" dirty="0"/>
              <a:t> or </a:t>
            </a:r>
            <a:r>
              <a:rPr lang="en-US" sz="3200" dirty="0">
                <a:hlinkClick r:id="rId3"/>
              </a:rPr>
              <a:t>www.mainebarexaminers.org</a:t>
            </a:r>
            <a:r>
              <a:rPr lang="en-US" sz="3200" dirty="0"/>
              <a:t>	</a:t>
            </a:r>
          </a:p>
          <a:p>
            <a:endParaRPr lang="en-US" dirty="0"/>
          </a:p>
        </p:txBody>
      </p:sp>
    </p:spTree>
    <p:extLst>
      <p:ext uri="{BB962C8B-B14F-4D97-AF65-F5344CB8AC3E}">
        <p14:creationId xmlns:p14="http://schemas.microsoft.com/office/powerpoint/2010/main" val="8279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257505-5FDE-499D-928E-835DFC9D3E68}"/>
              </a:ext>
            </a:extLst>
          </p:cNvPr>
          <p:cNvPicPr>
            <a:picLocks noChangeAspect="1"/>
          </p:cNvPicPr>
          <p:nvPr/>
        </p:nvPicPr>
        <p:blipFill>
          <a:blip r:embed="rId3"/>
          <a:srcRect/>
          <a:stretch/>
        </p:blipFill>
        <p:spPr>
          <a:xfrm>
            <a:off x="829586" y="449857"/>
            <a:ext cx="10532828" cy="5346839"/>
          </a:xfrm>
          <a:prstGeom prst="rect">
            <a:avLst/>
          </a:prstGeom>
        </p:spPr>
      </p:pic>
      <p:sp>
        <p:nvSpPr>
          <p:cNvPr id="2" name="Title 1">
            <a:extLst>
              <a:ext uri="{FF2B5EF4-FFF2-40B4-BE49-F238E27FC236}">
                <a16:creationId xmlns:a16="http://schemas.microsoft.com/office/drawing/2014/main" id="{934BAE01-9316-4450-9EB6-55A40BBD3655}"/>
              </a:ext>
            </a:extLst>
          </p:cNvPr>
          <p:cNvSpPr>
            <a:spLocks noGrp="1"/>
          </p:cNvSpPr>
          <p:nvPr>
            <p:ph type="title"/>
          </p:nvPr>
        </p:nvSpPr>
        <p:spPr/>
        <p:txBody>
          <a:bodyPr/>
          <a:lstStyle/>
          <a:p>
            <a:r>
              <a:rPr lang="en-US" dirty="0">
                <a:solidFill>
                  <a:schemeClr val="bg1"/>
                </a:solidFill>
              </a:rPr>
              <a:t>Questions?</a:t>
            </a:r>
          </a:p>
        </p:txBody>
      </p:sp>
      <p:sp>
        <p:nvSpPr>
          <p:cNvPr id="3" name="Text Placeholder 2">
            <a:extLst>
              <a:ext uri="{FF2B5EF4-FFF2-40B4-BE49-F238E27FC236}">
                <a16:creationId xmlns:a16="http://schemas.microsoft.com/office/drawing/2014/main" id="{DCB644BC-E688-4968-9EEE-400465E9EEEB}"/>
              </a:ext>
            </a:extLst>
          </p:cNvPr>
          <p:cNvSpPr>
            <a:spLocks noGrp="1"/>
          </p:cNvSpPr>
          <p:nvPr>
            <p:ph type="body" idx="1"/>
          </p:nvPr>
        </p:nvSpPr>
        <p:spPr/>
        <p:txBody>
          <a:bodyPr/>
          <a:lstStyle/>
          <a:p>
            <a:r>
              <a:rPr lang="en-US" dirty="0">
                <a:solidFill>
                  <a:schemeClr val="bg1"/>
                </a:solidFill>
              </a:rPr>
              <a:t>If AFTER VIEWING THE WEBSITE AND THIS POWERPOINT, YOU STILL HAVE ADDITIONAL QUESTIONS, PLEASE EMAIL THE OFFICE at </a:t>
            </a:r>
            <a:r>
              <a:rPr lang="en-US" dirty="0">
                <a:solidFill>
                  <a:schemeClr val="bg1"/>
                </a:solidFill>
                <a:hlinkClick r:id="rId4">
                  <a:extLst>
                    <a:ext uri="{A12FA001-AC4F-418D-AE19-62706E023703}">
                      <ahyp:hlinkClr xmlns:ahyp="http://schemas.microsoft.com/office/drawing/2018/hyperlinkcolor" val="tx"/>
                    </a:ext>
                  </a:extLst>
                </a:hlinkClick>
              </a:rPr>
              <a:t>execdir@mainebarexaminers.org</a:t>
            </a:r>
            <a:r>
              <a:rPr lang="en-US" dirty="0">
                <a:solidFill>
                  <a:schemeClr val="bg1"/>
                </a:solidFill>
              </a:rPr>
              <a:t>. </a:t>
            </a:r>
          </a:p>
        </p:txBody>
      </p:sp>
      <p:sp>
        <p:nvSpPr>
          <p:cNvPr id="4" name="Arc 3">
            <a:extLst>
              <a:ext uri="{FF2B5EF4-FFF2-40B4-BE49-F238E27FC236}">
                <a16:creationId xmlns:a16="http://schemas.microsoft.com/office/drawing/2014/main" id="{DAD8A46D-5DE7-4919-8D44-282F72E557D9}"/>
              </a:ext>
            </a:extLst>
          </p:cNvPr>
          <p:cNvSpPr/>
          <p:nvPr/>
        </p:nvSpPr>
        <p:spPr>
          <a:xfrm>
            <a:off x="5658678" y="874643"/>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F7AF246-DD65-4B9A-8DE2-77D923CFDC38}"/>
              </a:ext>
            </a:extLst>
          </p:cNvPr>
          <p:cNvSpPr txBox="1"/>
          <p:nvPr/>
        </p:nvSpPr>
        <p:spPr>
          <a:xfrm>
            <a:off x="8815346" y="630936"/>
            <a:ext cx="2279374" cy="276999"/>
          </a:xfrm>
          <a:prstGeom prst="rect">
            <a:avLst/>
          </a:prstGeom>
          <a:noFill/>
        </p:spPr>
        <p:txBody>
          <a:bodyPr wrap="square" rtlCol="0">
            <a:spAutoFit/>
          </a:bodyPr>
          <a:lstStyle/>
          <a:p>
            <a:r>
              <a:rPr lang="en-US" sz="1200" dirty="0"/>
              <a:t>Photo Courtesy of Kelly Watters</a:t>
            </a:r>
          </a:p>
        </p:txBody>
      </p:sp>
    </p:spTree>
    <p:extLst>
      <p:ext uri="{BB962C8B-B14F-4D97-AF65-F5344CB8AC3E}">
        <p14:creationId xmlns:p14="http://schemas.microsoft.com/office/powerpoint/2010/main" val="362817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5AE9-B30D-08C2-BFDB-560F4CCB44E1}"/>
              </a:ext>
            </a:extLst>
          </p:cNvPr>
          <p:cNvSpPr>
            <a:spLocks noGrp="1"/>
          </p:cNvSpPr>
          <p:nvPr>
            <p:ph type="title"/>
          </p:nvPr>
        </p:nvSpPr>
        <p:spPr/>
        <p:txBody>
          <a:bodyPr/>
          <a:lstStyle/>
          <a:p>
            <a:pPr algn="ctr"/>
            <a:r>
              <a:rPr lang="en-US" b="1" dirty="0">
                <a:solidFill>
                  <a:schemeClr val="accent2"/>
                </a:solidFill>
              </a:rPr>
              <a:t>Bar Exam – Application Deadlines</a:t>
            </a:r>
          </a:p>
        </p:txBody>
      </p:sp>
      <p:sp>
        <p:nvSpPr>
          <p:cNvPr id="3" name="Content Placeholder 2">
            <a:extLst>
              <a:ext uri="{FF2B5EF4-FFF2-40B4-BE49-F238E27FC236}">
                <a16:creationId xmlns:a16="http://schemas.microsoft.com/office/drawing/2014/main" id="{47E6B0D4-0842-C8CA-62CA-9D9AC9B61421}"/>
              </a:ext>
            </a:extLst>
          </p:cNvPr>
          <p:cNvSpPr>
            <a:spLocks noGrp="1"/>
          </p:cNvSpPr>
          <p:nvPr>
            <p:ph idx="1"/>
          </p:nvPr>
        </p:nvSpPr>
        <p:spPr/>
        <p:txBody>
          <a:bodyPr/>
          <a:lstStyle/>
          <a:p>
            <a:endParaRPr lang="en-US" sz="2400" dirty="0"/>
          </a:p>
          <a:p>
            <a:r>
              <a:rPr lang="en-US" sz="2800" dirty="0"/>
              <a:t>In accordance with Maine Bar Admissions Rule 5, the deadlines for each exam are listed below:</a:t>
            </a:r>
          </a:p>
          <a:p>
            <a:endParaRPr lang="en-US" sz="2400" dirty="0"/>
          </a:p>
          <a:p>
            <a:pPr lvl="1"/>
            <a:r>
              <a:rPr lang="en-US" sz="2400" dirty="0"/>
              <a:t>(1) For the February examination, between the preceding October 15 and the preceding December 20. </a:t>
            </a:r>
          </a:p>
          <a:p>
            <a:pPr lvl="1"/>
            <a:r>
              <a:rPr lang="en-US" sz="2400" dirty="0"/>
              <a:t>(2) For the July examination, between the preceding March 15 and the preceding May 20. </a:t>
            </a:r>
          </a:p>
        </p:txBody>
      </p:sp>
    </p:spTree>
    <p:extLst>
      <p:ext uri="{BB962C8B-B14F-4D97-AF65-F5344CB8AC3E}">
        <p14:creationId xmlns:p14="http://schemas.microsoft.com/office/powerpoint/2010/main" val="295498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4FAC-37B8-4D9B-C2FC-2E405CD11191}"/>
              </a:ext>
            </a:extLst>
          </p:cNvPr>
          <p:cNvSpPr>
            <a:spLocks noGrp="1"/>
          </p:cNvSpPr>
          <p:nvPr>
            <p:ph type="title"/>
          </p:nvPr>
        </p:nvSpPr>
        <p:spPr/>
        <p:txBody>
          <a:bodyPr/>
          <a:lstStyle/>
          <a:p>
            <a:pPr algn="ctr"/>
            <a:r>
              <a:rPr lang="en-US" b="1" dirty="0">
                <a:solidFill>
                  <a:schemeClr val="accent2"/>
                </a:solidFill>
              </a:rPr>
              <a:t>Different Types of Bar Exam Applications</a:t>
            </a:r>
          </a:p>
        </p:txBody>
      </p:sp>
      <p:sp>
        <p:nvSpPr>
          <p:cNvPr id="3" name="Content Placeholder 2">
            <a:extLst>
              <a:ext uri="{FF2B5EF4-FFF2-40B4-BE49-F238E27FC236}">
                <a16:creationId xmlns:a16="http://schemas.microsoft.com/office/drawing/2014/main" id="{E0BED753-0D63-11A7-97BC-C07883D4FE64}"/>
              </a:ext>
            </a:extLst>
          </p:cNvPr>
          <p:cNvSpPr>
            <a:spLocks noGrp="1"/>
          </p:cNvSpPr>
          <p:nvPr>
            <p:ph idx="1"/>
          </p:nvPr>
        </p:nvSpPr>
        <p:spPr/>
        <p:txBody>
          <a:bodyPr/>
          <a:lstStyle/>
          <a:p>
            <a:r>
              <a:rPr lang="en-US" sz="2800" dirty="0"/>
              <a:t>There are three (3) different types of Applications that can be submitted for the Maine Bar Exam:</a:t>
            </a:r>
          </a:p>
          <a:p>
            <a:endParaRPr lang="en-US" sz="2400" dirty="0"/>
          </a:p>
          <a:p>
            <a:pPr lvl="4"/>
            <a:r>
              <a:rPr lang="en-US" sz="2400" dirty="0"/>
              <a:t>Applicant</a:t>
            </a:r>
            <a:r>
              <a:rPr lang="en-US" sz="2000" dirty="0"/>
              <a:t> </a:t>
            </a:r>
            <a:r>
              <a:rPr lang="en-US" sz="2400" dirty="0"/>
              <a:t>Not Admitted In Another Jurisdiction for a Year or More;</a:t>
            </a:r>
          </a:p>
          <a:p>
            <a:pPr lvl="4"/>
            <a:r>
              <a:rPr lang="en-US" sz="2400" dirty="0"/>
              <a:t>Applicant Admitted In Another Jurisdiction for a Year or More;</a:t>
            </a:r>
          </a:p>
          <a:p>
            <a:pPr lvl="4"/>
            <a:r>
              <a:rPr lang="en-US" sz="2400" dirty="0"/>
              <a:t>Re-Application.</a:t>
            </a:r>
          </a:p>
          <a:p>
            <a:pPr lvl="4"/>
            <a:endParaRPr lang="en-US" sz="2400" dirty="0"/>
          </a:p>
          <a:p>
            <a:pPr marL="749808" lvl="4" indent="0">
              <a:buNone/>
            </a:pPr>
            <a:endParaRPr lang="en-US" sz="2400" i="1" dirty="0"/>
          </a:p>
        </p:txBody>
      </p:sp>
    </p:spTree>
    <p:extLst>
      <p:ext uri="{BB962C8B-B14F-4D97-AF65-F5344CB8AC3E}">
        <p14:creationId xmlns:p14="http://schemas.microsoft.com/office/powerpoint/2010/main" val="324385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0EDC-8F50-B6E1-85C4-6039B5963C4E}"/>
              </a:ext>
            </a:extLst>
          </p:cNvPr>
          <p:cNvSpPr>
            <a:spLocks noGrp="1"/>
          </p:cNvSpPr>
          <p:nvPr>
            <p:ph type="title"/>
          </p:nvPr>
        </p:nvSpPr>
        <p:spPr/>
        <p:txBody>
          <a:bodyPr/>
          <a:lstStyle/>
          <a:p>
            <a:pPr algn="ctr"/>
            <a:r>
              <a:rPr lang="en-US" b="1" dirty="0">
                <a:solidFill>
                  <a:schemeClr val="accent2"/>
                </a:solidFill>
              </a:rPr>
              <a:t>Applicant Not Admitted In Another Jurisdiction for A Year Or More</a:t>
            </a:r>
          </a:p>
        </p:txBody>
      </p:sp>
      <p:sp>
        <p:nvSpPr>
          <p:cNvPr id="3" name="Content Placeholder 2">
            <a:extLst>
              <a:ext uri="{FF2B5EF4-FFF2-40B4-BE49-F238E27FC236}">
                <a16:creationId xmlns:a16="http://schemas.microsoft.com/office/drawing/2014/main" id="{9269AAAC-80C2-62B2-1789-1FE689AF64B5}"/>
              </a:ext>
            </a:extLst>
          </p:cNvPr>
          <p:cNvSpPr>
            <a:spLocks noGrp="1"/>
          </p:cNvSpPr>
          <p:nvPr>
            <p:ph idx="1"/>
          </p:nvPr>
        </p:nvSpPr>
        <p:spPr>
          <a:xfrm>
            <a:off x="1097280" y="1845734"/>
            <a:ext cx="10498372" cy="4023360"/>
          </a:xfrm>
        </p:spPr>
        <p:txBody>
          <a:bodyPr/>
          <a:lstStyle/>
          <a:p>
            <a:endParaRPr lang="en-US" dirty="0"/>
          </a:p>
          <a:p>
            <a:r>
              <a:rPr lang="en-US" sz="2800" dirty="0"/>
              <a:t>An applicant would complete this application if:</a:t>
            </a:r>
          </a:p>
          <a:p>
            <a:pPr marL="944118" lvl="3" indent="-285750"/>
            <a:r>
              <a:rPr lang="en-US" sz="2400" dirty="0"/>
              <a:t>The applicant is not admitted to another jurisdiction for a year or more; and</a:t>
            </a:r>
          </a:p>
          <a:p>
            <a:pPr marL="944118" lvl="3" indent="-285750"/>
            <a:r>
              <a:rPr lang="en-US" sz="2400" dirty="0"/>
              <a:t>The applicant is seeking admission to the Maine Bar.</a:t>
            </a:r>
          </a:p>
          <a:p>
            <a:pPr marL="944118" lvl="3" indent="-285750"/>
            <a:endParaRPr lang="en-US" sz="2400" dirty="0"/>
          </a:p>
          <a:p>
            <a:pPr marL="0" indent="0">
              <a:buNone/>
            </a:pPr>
            <a:endParaRPr lang="en-US" sz="3000" dirty="0"/>
          </a:p>
        </p:txBody>
      </p:sp>
    </p:spTree>
    <p:extLst>
      <p:ext uri="{BB962C8B-B14F-4D97-AF65-F5344CB8AC3E}">
        <p14:creationId xmlns:p14="http://schemas.microsoft.com/office/powerpoint/2010/main" val="167583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5BD5-2B88-D5E0-40F8-279A39D1D3E5}"/>
              </a:ext>
            </a:extLst>
          </p:cNvPr>
          <p:cNvSpPr>
            <a:spLocks noGrp="1"/>
          </p:cNvSpPr>
          <p:nvPr>
            <p:ph type="title"/>
          </p:nvPr>
        </p:nvSpPr>
        <p:spPr/>
        <p:txBody>
          <a:bodyPr/>
          <a:lstStyle/>
          <a:p>
            <a:pPr algn="ctr"/>
            <a:r>
              <a:rPr lang="en-US" b="1" dirty="0">
                <a:solidFill>
                  <a:schemeClr val="accent2"/>
                </a:solidFill>
              </a:rPr>
              <a:t>Applicant Admitted In Another Jurisdiction for a Year or More</a:t>
            </a:r>
          </a:p>
        </p:txBody>
      </p:sp>
      <p:sp>
        <p:nvSpPr>
          <p:cNvPr id="3" name="Content Placeholder 2">
            <a:extLst>
              <a:ext uri="{FF2B5EF4-FFF2-40B4-BE49-F238E27FC236}">
                <a16:creationId xmlns:a16="http://schemas.microsoft.com/office/drawing/2014/main" id="{B38B1DA5-39D4-853F-1CC3-61B9ED33CD93}"/>
              </a:ext>
            </a:extLst>
          </p:cNvPr>
          <p:cNvSpPr>
            <a:spLocks noGrp="1"/>
          </p:cNvSpPr>
          <p:nvPr>
            <p:ph idx="1"/>
          </p:nvPr>
        </p:nvSpPr>
        <p:spPr>
          <a:xfrm>
            <a:off x="1097280" y="1845734"/>
            <a:ext cx="10670650" cy="4023360"/>
          </a:xfrm>
        </p:spPr>
        <p:txBody>
          <a:bodyPr>
            <a:normAutofit/>
          </a:bodyPr>
          <a:lstStyle/>
          <a:p>
            <a:endParaRPr lang="en-US" sz="2800" dirty="0"/>
          </a:p>
          <a:p>
            <a:r>
              <a:rPr lang="en-US" sz="2800" dirty="0"/>
              <a:t>An applicant would complete this application if:</a:t>
            </a:r>
          </a:p>
          <a:p>
            <a:pPr marL="944118" lvl="3" indent="-285750"/>
            <a:r>
              <a:rPr lang="en-US" sz="2400" dirty="0"/>
              <a:t>The applicant is admitted to another jurisdiction for a year or more; and</a:t>
            </a:r>
          </a:p>
          <a:p>
            <a:pPr marL="944118" lvl="3" indent="-285750"/>
            <a:r>
              <a:rPr lang="en-US" sz="2400" dirty="0"/>
              <a:t>The applicant is seeking admission to the Maine Bar</a:t>
            </a:r>
          </a:p>
          <a:p>
            <a:pPr marL="944118" lvl="3" indent="-285750"/>
            <a:endParaRPr lang="en-US" sz="2400" dirty="0"/>
          </a:p>
          <a:p>
            <a:pPr marL="285750" indent="-285750" algn="ctr"/>
            <a:r>
              <a:rPr lang="en-US" sz="3000" i="1" dirty="0"/>
              <a:t>*</a:t>
            </a:r>
            <a:r>
              <a:rPr lang="en-US" sz="2800" i="1" dirty="0"/>
              <a:t>In addition to this application, the applicant must also complete the NCBE Application.  Information regarding the NCBE application is located on our website.*</a:t>
            </a:r>
          </a:p>
          <a:p>
            <a:endParaRPr lang="en-US" dirty="0"/>
          </a:p>
        </p:txBody>
      </p:sp>
    </p:spTree>
    <p:extLst>
      <p:ext uri="{BB962C8B-B14F-4D97-AF65-F5344CB8AC3E}">
        <p14:creationId xmlns:p14="http://schemas.microsoft.com/office/powerpoint/2010/main" val="384901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F4FE-B6B7-2CA9-249D-A4596FEF9AA4}"/>
              </a:ext>
            </a:extLst>
          </p:cNvPr>
          <p:cNvSpPr>
            <a:spLocks noGrp="1"/>
          </p:cNvSpPr>
          <p:nvPr>
            <p:ph type="title"/>
          </p:nvPr>
        </p:nvSpPr>
        <p:spPr/>
        <p:txBody>
          <a:bodyPr/>
          <a:lstStyle/>
          <a:p>
            <a:pPr algn="ctr"/>
            <a:r>
              <a:rPr lang="en-US" b="1" dirty="0">
                <a:solidFill>
                  <a:schemeClr val="accent2"/>
                </a:solidFill>
              </a:rPr>
              <a:t>Re-Application</a:t>
            </a:r>
          </a:p>
        </p:txBody>
      </p:sp>
      <p:sp>
        <p:nvSpPr>
          <p:cNvPr id="3" name="Content Placeholder 2">
            <a:extLst>
              <a:ext uri="{FF2B5EF4-FFF2-40B4-BE49-F238E27FC236}">
                <a16:creationId xmlns:a16="http://schemas.microsoft.com/office/drawing/2014/main" id="{EDD4851F-22F8-9592-DCE0-44C5E640F85F}"/>
              </a:ext>
            </a:extLst>
          </p:cNvPr>
          <p:cNvSpPr>
            <a:spLocks noGrp="1"/>
          </p:cNvSpPr>
          <p:nvPr>
            <p:ph idx="1"/>
          </p:nvPr>
        </p:nvSpPr>
        <p:spPr/>
        <p:txBody>
          <a:bodyPr/>
          <a:lstStyle/>
          <a:p>
            <a:r>
              <a:rPr lang="en-US" sz="2800" dirty="0"/>
              <a:t>An applicant would complete this application if:</a:t>
            </a:r>
          </a:p>
          <a:p>
            <a:pPr lvl="1"/>
            <a:r>
              <a:rPr lang="en-US" sz="2400" dirty="0"/>
              <a:t>The applicant has previously applied for the Maine Bar Exam;</a:t>
            </a:r>
          </a:p>
          <a:p>
            <a:pPr lvl="1"/>
            <a:r>
              <a:rPr lang="en-US" sz="2400" dirty="0"/>
              <a:t>Is seeking admission to the Maine Bar; and</a:t>
            </a:r>
          </a:p>
          <a:p>
            <a:pPr lvl="1"/>
            <a:r>
              <a:rPr lang="en-US" sz="2400" dirty="0"/>
              <a:t>Has previously completed a full application through the applicant portal.</a:t>
            </a:r>
          </a:p>
          <a:p>
            <a:pPr lvl="1"/>
            <a:endParaRPr lang="en-US" sz="2400" dirty="0"/>
          </a:p>
          <a:p>
            <a:pPr marL="201168" lvl="1" indent="0" algn="ctr">
              <a:buNone/>
            </a:pPr>
            <a:r>
              <a:rPr lang="en-US" sz="2400" i="1" dirty="0"/>
              <a:t>*This application should not be completed by applicants re-applying for the exam who are not seeking admission to the Maine Bar (Courtesy Seat applicants).*</a:t>
            </a:r>
          </a:p>
        </p:txBody>
      </p:sp>
    </p:spTree>
    <p:extLst>
      <p:ext uri="{BB962C8B-B14F-4D97-AF65-F5344CB8AC3E}">
        <p14:creationId xmlns:p14="http://schemas.microsoft.com/office/powerpoint/2010/main" val="77530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0462-43F8-2E5A-48FC-CF685F07DF12}"/>
              </a:ext>
            </a:extLst>
          </p:cNvPr>
          <p:cNvSpPr>
            <a:spLocks noGrp="1"/>
          </p:cNvSpPr>
          <p:nvPr>
            <p:ph type="title"/>
          </p:nvPr>
        </p:nvSpPr>
        <p:spPr/>
        <p:txBody>
          <a:bodyPr/>
          <a:lstStyle/>
          <a:p>
            <a:pPr algn="ctr"/>
            <a:r>
              <a:rPr lang="en-US" sz="4800" b="1" dirty="0">
                <a:solidFill>
                  <a:schemeClr val="accent2"/>
                </a:solidFill>
              </a:rPr>
              <a:t>Bar Examination Dates</a:t>
            </a:r>
            <a:endParaRPr lang="en-US" b="1" dirty="0"/>
          </a:p>
        </p:txBody>
      </p:sp>
      <p:sp>
        <p:nvSpPr>
          <p:cNvPr id="3" name="Content Placeholder 2">
            <a:extLst>
              <a:ext uri="{FF2B5EF4-FFF2-40B4-BE49-F238E27FC236}">
                <a16:creationId xmlns:a16="http://schemas.microsoft.com/office/drawing/2014/main" id="{6ACCAE55-A78F-24EE-C632-10FA81151CC5}"/>
              </a:ext>
            </a:extLst>
          </p:cNvPr>
          <p:cNvSpPr>
            <a:spLocks noGrp="1"/>
          </p:cNvSpPr>
          <p:nvPr>
            <p:ph idx="1"/>
          </p:nvPr>
        </p:nvSpPr>
        <p:spPr/>
        <p:txBody>
          <a:bodyPr/>
          <a:lstStyle/>
          <a:p>
            <a:pPr>
              <a:buFont typeface="Wingdings" panose="05000000000000000000" pitchFamily="2" charset="2"/>
              <a:buChar char="ü"/>
            </a:pPr>
            <a:r>
              <a:rPr lang="en-US" sz="2800" dirty="0"/>
              <a:t>The Board shall administer the Maine bar examination twice a year, in February on the last Wednesday and the preceding Tuesday, and in July on the last Wednesday and the preceding Tuesday. </a:t>
            </a:r>
          </a:p>
          <a:p>
            <a:pPr marL="0" indent="0">
              <a:buNone/>
            </a:pPr>
            <a:endParaRPr lang="en-US" sz="2200" dirty="0"/>
          </a:p>
          <a:p>
            <a:pPr lvl="4">
              <a:buFont typeface="Wingdings" panose="05000000000000000000" pitchFamily="2" charset="2"/>
              <a:buChar char="§"/>
            </a:pPr>
            <a:r>
              <a:rPr lang="en-US" sz="2400" dirty="0"/>
              <a:t>Day 1: MPT (morning), MEE (afternoon)</a:t>
            </a:r>
          </a:p>
          <a:p>
            <a:pPr lvl="4">
              <a:buFont typeface="Wingdings" panose="05000000000000000000" pitchFamily="2" charset="2"/>
              <a:buChar char="§"/>
            </a:pPr>
            <a:r>
              <a:rPr lang="en-US" sz="2400" dirty="0"/>
              <a:t>Day 2: MBE (all day)</a:t>
            </a:r>
          </a:p>
          <a:p>
            <a:endParaRPr lang="en-US" dirty="0"/>
          </a:p>
        </p:txBody>
      </p:sp>
    </p:spTree>
    <p:extLst>
      <p:ext uri="{BB962C8B-B14F-4D97-AF65-F5344CB8AC3E}">
        <p14:creationId xmlns:p14="http://schemas.microsoft.com/office/powerpoint/2010/main" val="24839441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9F62EDC9CBA240ADEBCC39383891E6" ma:contentTypeVersion="19" ma:contentTypeDescription="Create a new document." ma:contentTypeScope="" ma:versionID="c1501cc1744960ba9060416c0c4115ac">
  <xsd:schema xmlns:xsd="http://www.w3.org/2001/XMLSchema" xmlns:xs="http://www.w3.org/2001/XMLSchema" xmlns:p="http://schemas.microsoft.com/office/2006/metadata/properties" xmlns:ns2="22864dd9-ab28-4b7c-8258-e2c47cf43d5e" xmlns:ns3="482c3739-c90a-4912-aefc-174ba0ce2ed9" targetNamespace="http://schemas.microsoft.com/office/2006/metadata/properties" ma:root="true" ma:fieldsID="110aa14c6f37ae8d3cf7668f5a58603a" ns2:_="" ns3:_="">
    <xsd:import namespace="22864dd9-ab28-4b7c-8258-e2c47cf43d5e"/>
    <xsd:import namespace="482c3739-c90a-4912-aefc-174ba0ce2e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Includeinemail"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64dd9-ab28-4b7c-8258-e2c47cf43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Includeinemail" ma:index="21" nillable="true" ma:displayName="Include in email" ma:default="1" ma:format="Dropdown" ma:internalName="Includeinemail">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2eda87-907c-4025-81c8-952ce3e533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c3739-c90a-4912-aefc-174ba0ce2e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3e1aa33-06c1-4ad5-8ca1-1595cef1d237}" ma:internalName="TaxCatchAll" ma:showField="CatchAllData" ma:web="482c3739-c90a-4912-aefc-174ba0ce2e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2864dd9-ab28-4b7c-8258-e2c47cf43d5e" xsi:nil="true"/>
    <lcf76f155ced4ddcb4097134ff3c332f xmlns="22864dd9-ab28-4b7c-8258-e2c47cf43d5e">
      <Terms xmlns="http://schemas.microsoft.com/office/infopath/2007/PartnerControls"/>
    </lcf76f155ced4ddcb4097134ff3c332f>
    <TaxCatchAll xmlns="482c3739-c90a-4912-aefc-174ba0ce2ed9" xsi:nil="true"/>
    <Includeinemail xmlns="22864dd9-ab28-4b7c-8258-e2c47cf43d5e">true</Includeinemail>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1DA6A590-FDAE-4218-A833-2A444C223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64dd9-ab28-4b7c-8258-e2c47cf43d5e"/>
    <ds:schemaRef ds:uri="482c3739-c90a-4912-aefc-174ba0ce2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http://schemas.openxmlformats.org/package/2006/metadata/core-properties"/>
    <ds:schemaRef ds:uri="http://www.w3.org/XML/1998/namespace"/>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16c05727-aa75-4e4a-9b5f-8a80a1165891"/>
    <ds:schemaRef ds:uri="71af3243-3dd4-4a8d-8c0d-dd76da1f02a5"/>
    <ds:schemaRef ds:uri="http://purl.org/dc/elements/1.1/"/>
    <ds:schemaRef ds:uri="22864dd9-ab28-4b7c-8258-e2c47cf43d5e"/>
    <ds:schemaRef ds:uri="482c3739-c90a-4912-aefc-174ba0ce2ed9"/>
  </ds:schemaRefs>
</ds:datastoreItem>
</file>

<file path=docProps/app.xml><?xml version="1.0" encoding="utf-8"?>
<Properties xmlns="http://schemas.openxmlformats.org/officeDocument/2006/extended-properties" xmlns:vt="http://schemas.openxmlformats.org/officeDocument/2006/docPropsVTypes">
  <TotalTime>0</TotalTime>
  <Words>3206</Words>
  <Application>Microsoft Office PowerPoint</Application>
  <PresentationFormat>Widescreen</PresentationFormat>
  <Paragraphs>250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Agency FB</vt:lpstr>
      <vt:lpstr>Arial</vt:lpstr>
      <vt:lpstr>Calibri</vt:lpstr>
      <vt:lpstr>Calibri Light</vt:lpstr>
      <vt:lpstr>Wingdings</vt:lpstr>
      <vt:lpstr>Retrospect</vt:lpstr>
      <vt:lpstr>Maine Bar Examination Application Process</vt:lpstr>
      <vt:lpstr>Housekeeping Items:</vt:lpstr>
      <vt:lpstr>Applying for the Maine Bar Examination</vt:lpstr>
      <vt:lpstr>Bar Exam – Application Deadlines</vt:lpstr>
      <vt:lpstr>Different Types of Bar Exam Applications</vt:lpstr>
      <vt:lpstr>Applicant Not Admitted In Another Jurisdiction for A Year Or More</vt:lpstr>
      <vt:lpstr>Applicant Admitted In Another Jurisdiction for a Year or More</vt:lpstr>
      <vt:lpstr>Re-Application</vt:lpstr>
      <vt:lpstr>Bar Examination Dates</vt:lpstr>
      <vt:lpstr>Pandemic Requirements</vt:lpstr>
      <vt:lpstr>Bar Exam Safety Plan</vt:lpstr>
      <vt:lpstr>Location of Exam</vt:lpstr>
      <vt:lpstr>PowerPoint Presentation</vt:lpstr>
      <vt:lpstr>PowerPoint Presentation</vt:lpstr>
      <vt:lpstr>Items Required at Your Seat:</vt:lpstr>
      <vt:lpstr>Permitted but Optional:</vt:lpstr>
      <vt:lpstr>What NOT to bring to the exam:</vt:lpstr>
      <vt:lpstr>Items not allowed in exam room:</vt:lpstr>
      <vt:lpstr>What we provide:</vt:lpstr>
      <vt:lpstr>Extegrity/Exam4 (for Laptop Users):</vt:lpstr>
      <vt:lpstr>Upcoming Deadlines (please continue to monitor applicant portal, website and email)   </vt:lpstr>
      <vt:lpstr>Withdrawal from Exam</vt:lpstr>
      <vt:lpstr>Grade Release Information</vt:lpstr>
      <vt:lpstr>Notification of Results</vt:lpstr>
      <vt:lpstr>Good Character and Fitness  To Practice Law</vt:lpstr>
      <vt:lpstr>Rule 9 - Character and Fitness to Practice Law</vt:lpstr>
      <vt:lpstr>Character and Fitness Investigations: Mental Health and Substance Use</vt:lpstr>
      <vt:lpstr>Character and Fitness Investigations: Mental Health and Substance Use</vt:lpstr>
      <vt:lpstr>Character and Fitness Investigation  Step-By-Step Process</vt:lpstr>
      <vt:lpstr>Review and Additional Investigation</vt:lpstr>
      <vt:lpstr>Determination of Need of Rule 9 Hearing</vt:lpstr>
      <vt:lpstr>Rule 9 Hearing</vt:lpstr>
      <vt:lpstr>Rule 9 Hearing</vt:lpstr>
      <vt:lpstr>Conditional Admission</vt:lpstr>
      <vt:lpstr>Conditional Admission</vt:lpstr>
      <vt:lpstr>Ways You Can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2020-06-25T13:55:18Z</dcterms:created>
  <dcterms:modified xsi:type="dcterms:W3CDTF">2025-03-26T17:23:00Z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0x010100D69F62EDC9CBA240ADEBCC39383891E6</vt:lpwstr>
  </property>
</Properties>
</file>